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/>
          <p:nvPr>
            <p:ph type="title"/>
          </p:nvPr>
        </p:nvSpPr>
        <p:spPr>
          <a:xfrm>
            <a:off x="975358" y="2623535"/>
            <a:ext cx="11054083" cy="2903505"/>
          </a:xfrm>
          <a:prstGeom prst="rect">
            <a:avLst/>
          </a:prstGeom>
        </p:spPr>
        <p:txBody>
          <a:bodyPr lIns="65021" tIns="65021" rIns="65021" bIns="65021"/>
          <a:lstStyle>
            <a:lvl1pPr defTabSz="45720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18" name="Hoofdtekst - niveau één…"/>
          <p:cNvSpPr txBox="1"/>
          <p:nvPr>
            <p:ph type="body" sz="half" idx="1"/>
          </p:nvPr>
        </p:nvSpPr>
        <p:spPr>
          <a:xfrm>
            <a:off x="1950716" y="5527040"/>
            <a:ext cx="9103367" cy="4226566"/>
          </a:xfrm>
          <a:prstGeom prst="rect">
            <a:avLst/>
          </a:prstGeom>
        </p:spPr>
        <p:txBody>
          <a:bodyPr lIns="65021" tIns="65021" rIns="65021" bIns="65021" anchor="t"/>
          <a:lstStyle>
            <a:lvl1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457200">
              <a:spcBef>
                <a:spcPts val="7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9" name="Dianummer"/>
          <p:cNvSpPr txBox="1"/>
          <p:nvPr>
            <p:ph type="sldNum" sz="quarter" idx="2"/>
          </p:nvPr>
        </p:nvSpPr>
        <p:spPr>
          <a:xfrm>
            <a:off x="11998699" y="9114110"/>
            <a:ext cx="355864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4572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g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Relationship Id="rId6" Type="http://schemas.openxmlformats.org/officeDocument/2006/relationships/image" Target="../media/image9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8.jpeg"/><Relationship Id="rId4" Type="http://schemas.openxmlformats.org/officeDocument/2006/relationships/image" Target="../media/image1.tif"/><Relationship Id="rId5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0265" y="851745"/>
            <a:ext cx="8696962" cy="6719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regisseur-1.jpg" descr="regisseur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096" y="6908800"/>
            <a:ext cx="2411311" cy="2411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cintosh HD:Users:simonettekoven:Dropbox:Logo Ettekoven-lr.jpg" descr="Macintosh HD:Users:simonettekoven:Dropbox:Logo Ettekoven-l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270" y="216745"/>
            <a:ext cx="1582707" cy="7044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1"/>
          <p:cNvSpPr txBox="1"/>
          <p:nvPr>
            <p:ph type="body" sz="quarter" idx="1"/>
          </p:nvPr>
        </p:nvSpPr>
        <p:spPr>
          <a:xfrm>
            <a:off x="12246185" y="8581362"/>
            <a:ext cx="445703" cy="704440"/>
          </a:xfrm>
          <a:prstGeom prst="rect">
            <a:avLst/>
          </a:prstGeom>
        </p:spPr>
        <p:txBody>
          <a:bodyPr lIns="0" tIns="0" rIns="0" bIns="0"/>
          <a:lstStyle>
            <a:lvl1pPr defTabSz="546198">
              <a:spcBef>
                <a:spcPts val="600"/>
              </a:spcBef>
              <a:defRPr sz="3600"/>
            </a:lvl1pPr>
          </a:lstStyle>
          <a:p>
            <a:pPr/>
            <a:r>
              <a:t>1</a:t>
            </a:r>
          </a:p>
        </p:txBody>
      </p:sp>
      <p:pic>
        <p:nvPicPr>
          <p:cNvPr id="132" name="hochschule_zittau_goerlitz_logo.gif" descr="hochschule_zittau_goerlitz_log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WILLKOMMEN…"/>
          <p:cNvSpPr txBox="1"/>
          <p:nvPr/>
        </p:nvSpPr>
        <p:spPr>
          <a:xfrm>
            <a:off x="3962819" y="1731996"/>
            <a:ext cx="5667060" cy="3274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1" tIns="65021" rIns="65021" bIns="65021">
            <a:spAutoFit/>
          </a:bodyPr>
          <a:lstStyle/>
          <a:p>
            <a:pPr algn="l" defTabSz="457200">
              <a:defRPr sz="6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WILLKOMMEN</a:t>
            </a:r>
            <a:endParaRPr sz="2800"/>
          </a:p>
          <a:p>
            <a:pPr algn="l" defTabSz="457200">
              <a:defRPr sz="6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endParaRPr sz="2800"/>
          </a:p>
          <a:p>
            <a:pPr defTabSz="457200">
              <a:defRPr sz="6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2800"/>
              <a:t>Setze ihnen in vierer Gruppen</a:t>
            </a:r>
            <a:endParaRPr sz="2800"/>
          </a:p>
          <a:p>
            <a:pPr defTabSz="457200">
              <a:defRPr sz="6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2800"/>
              <a:t>mit 3 Kollegen die sie </a:t>
            </a:r>
            <a:endParaRPr sz="2800"/>
          </a:p>
          <a:p>
            <a:pPr defTabSz="457200">
              <a:defRPr sz="6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rPr sz="2800"/>
              <a:t>nicht oder kaum kennen</a:t>
            </a:r>
          </a:p>
        </p:txBody>
      </p:sp>
      <p:sp>
        <p:nvSpPr>
          <p:cNvPr id="134" name="Kooperatives Lernen in inklusive Gruppen"/>
          <p:cNvSpPr txBox="1"/>
          <p:nvPr/>
        </p:nvSpPr>
        <p:spPr>
          <a:xfrm>
            <a:off x="2164741" y="7790605"/>
            <a:ext cx="93112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51A7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Kooperatives Lernen in inklusive Gruppen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Fragensteller    Materialchef  organisator   Kontrolleur   Kritiker   Sucher…"/>
          <p:cNvSpPr txBox="1"/>
          <p:nvPr/>
        </p:nvSpPr>
        <p:spPr>
          <a:xfrm>
            <a:off x="566064" y="3014689"/>
            <a:ext cx="11491672" cy="171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2600">
                <a:solidFill>
                  <a:schemeClr val="accent1"/>
                </a:solidFill>
              </a:defRPr>
            </a:pPr>
            <a:r>
              <a:t>Fragensteller    Materialchef  organisator   Kontrolleur   Kritiker   Sucher</a:t>
            </a:r>
          </a:p>
          <a:p>
            <a:pPr>
              <a:defRPr i="1" sz="2600">
                <a:solidFill>
                  <a:schemeClr val="accent1"/>
                </a:solidFill>
              </a:defRPr>
            </a:pPr>
          </a:p>
          <a:p>
            <a:pPr>
              <a:defRPr i="1" sz="2600">
                <a:solidFill>
                  <a:schemeClr val="accent1"/>
                </a:solidFill>
              </a:defRPr>
            </a:pPr>
          </a:p>
          <a:p>
            <a:pPr>
              <a:defRPr i="1">
                <a:solidFill>
                  <a:schemeClr val="accent1"/>
                </a:solidFill>
              </a:defRPr>
            </a:pPr>
            <a:r>
              <a:rPr sz="2600"/>
              <a:t>Ausführender   Schiedsrichter   Spion   Ermuntere   Coach</a:t>
            </a:r>
            <a:r>
              <a:t> </a:t>
            </a:r>
          </a:p>
        </p:txBody>
      </p:sp>
      <p:sp>
        <p:nvSpPr>
          <p:cNvPr id="181" name="ROLLEN"/>
          <p:cNvSpPr txBox="1"/>
          <p:nvPr/>
        </p:nvSpPr>
        <p:spPr>
          <a:xfrm>
            <a:off x="5772467" y="1185889"/>
            <a:ext cx="1459866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/>
            <a:r>
              <a:t>ROLLEN</a:t>
            </a:r>
          </a:p>
        </p:txBody>
      </p:sp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2632" y="6238378"/>
            <a:ext cx="1041401" cy="300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6538" y="6596679"/>
            <a:ext cx="2209069" cy="254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Afbeelding" descr="Afbeeld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9547" y="6853039"/>
            <a:ext cx="3568701" cy="227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Afbeelding" descr="Afbeeldi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88116" y="6922889"/>
            <a:ext cx="2108201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VIER ZUSAMMENARBEITSTRUKTUREN…"/>
          <p:cNvSpPr txBox="1"/>
          <p:nvPr/>
        </p:nvSpPr>
        <p:spPr>
          <a:xfrm>
            <a:off x="3378200" y="1401420"/>
            <a:ext cx="6012180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1"/>
                </a:solidFill>
              </a:defRPr>
            </a:pPr>
            <a:r>
              <a:t>VIER ZUSAMMENARBEITSTRUKTUREN</a:t>
            </a: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Kontrolle in Tandem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Denken - Austausch - Besprechen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Drei-Schritte-Interview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Expertenpuzzle</a:t>
            </a:r>
          </a:p>
        </p:txBody>
      </p:sp>
      <p:sp>
        <p:nvSpPr>
          <p:cNvPr id="189" name="AUFTRAG…"/>
          <p:cNvSpPr txBox="1"/>
          <p:nvPr/>
        </p:nvSpPr>
        <p:spPr>
          <a:xfrm>
            <a:off x="1484553" y="4481170"/>
            <a:ext cx="10713874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AUFTRAG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Verteile die vier innerhalb die Gruppe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Finde drei Freunden ausserhalb deine Gruppe mit gleichen Wahl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Beschreibe mit einander mindestens 3 unterschiedliche Beispiele für </a:t>
            </a:r>
          </a:p>
          <a:p>
            <a:pPr lvl="1" algn="l">
              <a:defRPr>
                <a:solidFill>
                  <a:schemeClr val="accent1"/>
                </a:solidFill>
              </a:defRPr>
            </a:pPr>
            <a:r>
              <a:t>   Anwendung in Inklusive Klassenräume 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*</a:t>
            </a:r>
            <a:r>
              <a:t>.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Erkläre wie die erste zwei Schlüsselbegriffe gesichert sind.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Zurück zu ihrer ’Heim’ Gruppe, und informiere einander.  </a:t>
            </a:r>
          </a:p>
        </p:txBody>
      </p:sp>
      <p:sp>
        <p:nvSpPr>
          <p:cNvPr id="190" name="Schritt 1 bis 4 etwa 20  minuten…"/>
          <p:cNvSpPr txBox="1"/>
          <p:nvPr/>
        </p:nvSpPr>
        <p:spPr>
          <a:xfrm>
            <a:off x="3696360" y="7319620"/>
            <a:ext cx="4748480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Schritt 1 bis 4 etwa 20  minuten</a:t>
            </a:r>
          </a:p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Schritt 5 etwa 20 minuten</a:t>
            </a:r>
          </a:p>
        </p:txBody>
      </p:sp>
      <p:sp>
        <p:nvSpPr>
          <p:cNvPr id="191" name="* Das Internet hat eine Menge Info, und denke an ihre Rollen!"/>
          <p:cNvSpPr txBox="1"/>
          <p:nvPr/>
        </p:nvSpPr>
        <p:spPr>
          <a:xfrm>
            <a:off x="1605432" y="8913470"/>
            <a:ext cx="89303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*</a:t>
            </a:r>
            <a:r>
              <a:t> Das Internet hat eine Menge Info, und denke an ihre Rollen!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Dia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5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6913" y="3709342"/>
            <a:ext cx="4445001" cy="182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OZIALFÄHIGKEIT BEIM…"/>
          <p:cNvSpPr txBox="1"/>
          <p:nvPr/>
        </p:nvSpPr>
        <p:spPr>
          <a:xfrm>
            <a:off x="4572025" y="894157"/>
            <a:ext cx="4419550" cy="181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chemeClr val="accent1"/>
                </a:solidFill>
              </a:defRPr>
            </a:pPr>
            <a:r>
              <a:t>SOZIALFÄHIGKEIT BEIM</a:t>
            </a:r>
          </a:p>
          <a:p>
            <a:pPr>
              <a:defRPr sz="2800">
                <a:solidFill>
                  <a:schemeClr val="accent1"/>
                </a:solidFill>
              </a:defRPr>
            </a:pPr>
            <a:r>
              <a:t>ZUSAMMENARBEIT</a:t>
            </a:r>
          </a:p>
          <a:p>
            <a:pPr>
              <a:defRPr sz="2800">
                <a:solidFill>
                  <a:schemeClr val="accent1"/>
                </a:solidFill>
              </a:defRPr>
            </a:pPr>
          </a:p>
          <a:p>
            <a:pPr>
              <a:defRPr sz="2800">
                <a:solidFill>
                  <a:schemeClr val="accent1"/>
                </a:solidFill>
              </a:defRPr>
            </a:pPr>
            <a:r>
              <a:t>WIE SIEHT DAS AUS?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OZIALE FÄHIGKEITEN"/>
          <p:cNvSpPr txBox="1"/>
          <p:nvPr/>
        </p:nvSpPr>
        <p:spPr>
          <a:xfrm>
            <a:off x="4844034" y="1287120"/>
            <a:ext cx="364693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SOZIALE FÄHIGKEITEN</a:t>
            </a:r>
          </a:p>
        </p:txBody>
      </p:sp>
      <p:sp>
        <p:nvSpPr>
          <p:cNvPr id="200" name="aktiv zuhören können…"/>
          <p:cNvSpPr txBox="1"/>
          <p:nvPr/>
        </p:nvSpPr>
        <p:spPr>
          <a:xfrm>
            <a:off x="748792" y="2957170"/>
            <a:ext cx="5639029" cy="5617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aktiv zuhören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warten können bis man dran ist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annehmen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danke sagen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Material teilen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sich zurückhalten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bei der Gruppe bleiben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widersprechen ohne diskriminieren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nicht ablenken lassen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weiterfragen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um Hilfe bieten können</a:t>
            </a: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 algn="l">
              <a:defRPr>
                <a:solidFill>
                  <a:schemeClr val="accent1"/>
                </a:solidFill>
              </a:defRPr>
            </a:pPr>
          </a:p>
        </p:txBody>
      </p:sp>
      <p:sp>
        <p:nvSpPr>
          <p:cNvPr id="201" name="Hilfe geben können…"/>
          <p:cNvSpPr txBox="1"/>
          <p:nvPr/>
        </p:nvSpPr>
        <p:spPr>
          <a:xfrm>
            <a:off x="7326172" y="2982570"/>
            <a:ext cx="5459503" cy="414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Hilfe geben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Anweisungen folgen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Komplimenten verteilen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Menschen mit ihre Nahmen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    ansprechen 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einander ermutigen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die Stimme an die Situation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    anpassen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der Arbeitsplatz teilen können</a:t>
            </a:r>
          </a:p>
          <a:p>
            <a:pPr marL="333375" indent="-333375" algn="l">
              <a:buSzPct val="145000"/>
              <a:buChar char="•"/>
              <a:defRPr>
                <a:solidFill>
                  <a:schemeClr val="accent1"/>
                </a:solidFill>
              </a:defRPr>
            </a:pPr>
            <a:r>
              <a:t>passend selbstsicher sein können</a:t>
            </a:r>
          </a:p>
          <a:p>
            <a:pPr algn="l">
              <a:defRPr>
                <a:solidFill>
                  <a:schemeClr val="accent1"/>
                </a:solidFill>
              </a:defRPr>
            </a:pPr>
            <a:r>
              <a:t>…………..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Dia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05" name="Lijn" descr="Lij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3741902" y="5348122"/>
            <a:ext cx="5941981" cy="101601"/>
          </a:xfrm>
          <a:prstGeom prst="rect">
            <a:avLst/>
          </a:prstGeom>
        </p:spPr>
      </p:pic>
      <p:pic>
        <p:nvPicPr>
          <p:cNvPr id="207" name="Lijn" descr="Lijn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0696" y="3370202"/>
            <a:ext cx="5664393" cy="101601"/>
          </a:xfrm>
          <a:prstGeom prst="rect">
            <a:avLst/>
          </a:prstGeom>
        </p:spPr>
      </p:pic>
      <p:sp>
        <p:nvSpPr>
          <p:cNvPr id="209" name="AKTIV ZUHÖREN"/>
          <p:cNvSpPr txBox="1"/>
          <p:nvPr/>
        </p:nvSpPr>
        <p:spPr>
          <a:xfrm>
            <a:off x="5295318" y="727900"/>
            <a:ext cx="2835149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/>
            <a:r>
              <a:t>AKTIV ZUHÖREN</a:t>
            </a:r>
          </a:p>
        </p:txBody>
      </p:sp>
      <p:sp>
        <p:nvSpPr>
          <p:cNvPr id="210" name="Sieht aus wie"/>
          <p:cNvSpPr txBox="1"/>
          <p:nvPr/>
        </p:nvSpPr>
        <p:spPr>
          <a:xfrm>
            <a:off x="4239925" y="2614270"/>
            <a:ext cx="204429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Sieht aus wie</a:t>
            </a:r>
          </a:p>
        </p:txBody>
      </p:sp>
      <p:sp>
        <p:nvSpPr>
          <p:cNvPr id="211" name="Klinkt wie…"/>
          <p:cNvSpPr txBox="1"/>
          <p:nvPr/>
        </p:nvSpPr>
        <p:spPr>
          <a:xfrm>
            <a:off x="7281265" y="2614270"/>
            <a:ext cx="18458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Klinkt wie…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CHRITTPLAN…"/>
          <p:cNvSpPr txBox="1"/>
          <p:nvPr/>
        </p:nvSpPr>
        <p:spPr>
          <a:xfrm>
            <a:off x="3619500" y="2290420"/>
            <a:ext cx="5563972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1"/>
                </a:solidFill>
              </a:defRPr>
            </a:pPr>
            <a:r>
              <a:t>SCHRITTPLAN</a:t>
            </a: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Passende Fähigkeit auswählen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Bedeutung verdeutlichen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Ja und nein Beispiele zeigen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Mit T-karte beschreiben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Üben (kontextarm)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Anwenden in Arbeitsauftrag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Beobachten und Feedback geben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Evaluieren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Dianumm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8" name="BEWERTUNG…"/>
          <p:cNvSpPr txBox="1"/>
          <p:nvPr/>
        </p:nvSpPr>
        <p:spPr>
          <a:xfrm>
            <a:off x="5609843" y="1312520"/>
            <a:ext cx="219151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BEWERTUNG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Vier Aussagen</a:t>
            </a:r>
          </a:p>
        </p:txBody>
      </p:sp>
      <p:sp>
        <p:nvSpPr>
          <p:cNvPr id="219" name="1. Keine…"/>
          <p:cNvSpPr txBox="1"/>
          <p:nvPr/>
        </p:nvSpPr>
        <p:spPr>
          <a:xfrm>
            <a:off x="1102766" y="2773020"/>
            <a:ext cx="145206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1"/>
                </a:solidFill>
              </a:defRPr>
            </a:pPr>
            <a:r>
              <a:t>1. Keine </a:t>
            </a:r>
          </a:p>
          <a:p>
            <a:pPr algn="l">
              <a:defRPr>
                <a:solidFill>
                  <a:schemeClr val="accent1"/>
                </a:solidFill>
              </a:defRPr>
            </a:pPr>
            <a:r>
              <a:t>    Noten</a:t>
            </a:r>
          </a:p>
        </p:txBody>
      </p:sp>
      <p:sp>
        <p:nvSpPr>
          <p:cNvPr id="220" name="2. Gruppen…"/>
          <p:cNvSpPr txBox="1"/>
          <p:nvPr/>
        </p:nvSpPr>
        <p:spPr>
          <a:xfrm>
            <a:off x="9841534" y="2646020"/>
            <a:ext cx="188153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2. Gruppen 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Noten</a:t>
            </a:r>
          </a:p>
        </p:txBody>
      </p:sp>
      <p:sp>
        <p:nvSpPr>
          <p:cNvPr id="221" name="4. Mischung…"/>
          <p:cNvSpPr txBox="1"/>
          <p:nvPr/>
        </p:nvSpPr>
        <p:spPr>
          <a:xfrm>
            <a:off x="294741" y="7503770"/>
            <a:ext cx="3178455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1"/>
                </a:solidFill>
              </a:defRPr>
            </a:pPr>
            <a:r>
              <a:t>4. Mischung</a:t>
            </a:r>
          </a:p>
          <a:p>
            <a:pPr algn="l">
              <a:defRPr>
                <a:solidFill>
                  <a:schemeClr val="accent1"/>
                </a:solidFill>
              </a:defRPr>
            </a:pPr>
            <a:r>
              <a:t>    Gruppen und</a:t>
            </a:r>
          </a:p>
          <a:p>
            <a:pPr algn="l">
              <a:defRPr>
                <a:solidFill>
                  <a:schemeClr val="accent1"/>
                </a:solidFill>
              </a:defRPr>
            </a:pPr>
            <a:r>
              <a:t>    Individueller Noten</a:t>
            </a:r>
          </a:p>
        </p:txBody>
      </p:sp>
      <p:sp>
        <p:nvSpPr>
          <p:cNvPr id="222" name="3. Individueller…"/>
          <p:cNvSpPr txBox="1"/>
          <p:nvPr/>
        </p:nvSpPr>
        <p:spPr>
          <a:xfrm>
            <a:off x="9630612" y="7687920"/>
            <a:ext cx="230337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1"/>
                </a:solidFill>
              </a:defRPr>
            </a:pPr>
            <a:r>
              <a:t>3. Individueller</a:t>
            </a:r>
          </a:p>
          <a:p>
            <a:pPr algn="l">
              <a:defRPr>
                <a:solidFill>
                  <a:schemeClr val="accent1"/>
                </a:solidFill>
              </a:defRPr>
            </a:pPr>
            <a:r>
              <a:t>    Noten</a:t>
            </a:r>
          </a:p>
        </p:txBody>
      </p:sp>
      <p:sp>
        <p:nvSpPr>
          <p:cNvPr id="223" name="WO STEHEN SIE?"/>
          <p:cNvSpPr txBox="1"/>
          <p:nvPr/>
        </p:nvSpPr>
        <p:spPr>
          <a:xfrm>
            <a:off x="5256936" y="4874870"/>
            <a:ext cx="26941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WO STEHEN SIE?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MEIN ABSICHT…"/>
          <p:cNvSpPr txBox="1"/>
          <p:nvPr/>
        </p:nvSpPr>
        <p:spPr>
          <a:xfrm>
            <a:off x="2722575" y="3077820"/>
            <a:ext cx="8016850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MEIN ABSICHT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Sie kennen und verstehen die Strategie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Kooperatives lernen und sehen die Möglichkeiten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wo, wann und wie Kooperatives Lernen an zu wenden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in ihre eigene Situation</a:t>
            </a:r>
          </a:p>
        </p:txBody>
      </p:sp>
      <p:pic>
        <p:nvPicPr>
          <p:cNvPr id="227" name="41WEpE+S5aL._SX335_BO1,204,203,200_.jpg" descr="41WEpE+S5aL._SX335_BO1,204,203,200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8532" y="6219742"/>
            <a:ext cx="2045862" cy="302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s-1.jpeg" descr="images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3754" y="1473300"/>
            <a:ext cx="4554501" cy="680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Ein Rückblick…"/>
          <p:cNvSpPr txBox="1"/>
          <p:nvPr/>
        </p:nvSpPr>
        <p:spPr>
          <a:xfrm>
            <a:off x="6658508" y="3472257"/>
            <a:ext cx="252989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>
                <a:solidFill>
                  <a:schemeClr val="accent1"/>
                </a:solidFill>
              </a:defRPr>
            </a:pPr>
            <a:r>
              <a:t>Ein Rückblick</a:t>
            </a:r>
          </a:p>
          <a:p>
            <a:pPr algn="l">
              <a:defRPr sz="2800">
                <a:solidFill>
                  <a:schemeClr val="accent1"/>
                </a:solidFill>
              </a:defRPr>
            </a:pPr>
            <a:r>
              <a:t>nach Vorne…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rdon Allport (1954)…"/>
          <p:cNvSpPr txBox="1"/>
          <p:nvPr/>
        </p:nvSpPr>
        <p:spPr>
          <a:xfrm>
            <a:off x="4267149" y="2207870"/>
            <a:ext cx="4699102" cy="488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Gordon Allport (1954)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Vygotsky - Piaget (1920 - 1980)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Johnson &amp; Johnson (1975 - ….)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Robert Marzano (2000)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Cooper &amp; Slavin (2004)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Hattie (2009)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Jeroen Janssen (2014)</a:t>
            </a:r>
          </a:p>
        </p:txBody>
      </p:sp>
      <p:sp>
        <p:nvSpPr>
          <p:cNvPr id="138" name="KOOPERATIVES LERNEN IS VIEL…"/>
          <p:cNvSpPr txBox="1"/>
          <p:nvPr/>
        </p:nvSpPr>
        <p:spPr>
          <a:xfrm>
            <a:off x="3274466" y="436220"/>
            <a:ext cx="724326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KOOPERATIVES LERNEN IS VIEL  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MEHR DANN INTERESSANTE ARBEITSFORMEN!</a:t>
            </a:r>
          </a:p>
        </p:txBody>
      </p:sp>
      <p:pic>
        <p:nvPicPr>
          <p:cNvPr id="139" name="images-1.jpeg" descr="images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0151" y="6946056"/>
            <a:ext cx="29591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Unknown-1.jpeg" descr="Unknown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69193" y="7294951"/>
            <a:ext cx="4301679" cy="2408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s.png" descr="images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1908" y="7643470"/>
            <a:ext cx="2680985" cy="2000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5983" y="4390032"/>
            <a:ext cx="3910634" cy="391063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GEL EINS: MIX!"/>
          <p:cNvSpPr txBox="1"/>
          <p:nvPr/>
        </p:nvSpPr>
        <p:spPr>
          <a:xfrm>
            <a:off x="4074083" y="2268520"/>
            <a:ext cx="4856634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chemeClr val="accent1"/>
                </a:solidFill>
              </a:defRPr>
            </a:lvl1pPr>
          </a:lstStyle>
          <a:p>
            <a:pPr/>
            <a:r>
              <a:t>REGEL EINS: MIX!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MEIN ABSICHT…"/>
          <p:cNvSpPr txBox="1"/>
          <p:nvPr/>
        </p:nvSpPr>
        <p:spPr>
          <a:xfrm>
            <a:off x="1570120" y="2736209"/>
            <a:ext cx="10321761" cy="298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>
                <a:solidFill>
                  <a:schemeClr val="accent1"/>
                </a:solidFill>
              </a:defRPr>
            </a:pPr>
            <a:r>
              <a:t>MEIN ABSICHT</a:t>
            </a:r>
          </a:p>
          <a:p>
            <a:pPr>
              <a:defRPr sz="3100">
                <a:solidFill>
                  <a:schemeClr val="accent1"/>
                </a:solidFill>
              </a:defRPr>
            </a:pPr>
          </a:p>
          <a:p>
            <a:pPr>
              <a:defRPr sz="3100">
                <a:solidFill>
                  <a:schemeClr val="accent1"/>
                </a:solidFill>
              </a:defRPr>
            </a:pPr>
            <a:r>
              <a:t>Sie kennen und verstehen die Strategie</a:t>
            </a:r>
          </a:p>
          <a:p>
            <a:pPr>
              <a:defRPr sz="3100">
                <a:solidFill>
                  <a:schemeClr val="accent1"/>
                </a:solidFill>
              </a:defRPr>
            </a:pPr>
            <a:r>
              <a:t>Kooperatives lernen und sehen die Möglichkeiten</a:t>
            </a:r>
          </a:p>
          <a:p>
            <a:pPr>
              <a:defRPr sz="3100">
                <a:solidFill>
                  <a:schemeClr val="accent1"/>
                </a:solidFill>
              </a:defRPr>
            </a:pPr>
            <a:r>
              <a:t>wo, wann und wie Kooperatives Lernen an zu wenden</a:t>
            </a:r>
          </a:p>
          <a:p>
            <a:pPr>
              <a:defRPr sz="3100">
                <a:solidFill>
                  <a:schemeClr val="accent1"/>
                </a:solidFill>
              </a:defRPr>
            </a:pPr>
            <a:r>
              <a:t>in ihre eigene Situation</a:t>
            </a:r>
          </a:p>
        </p:txBody>
      </p:sp>
      <p:pic>
        <p:nvPicPr>
          <p:cNvPr id="149" name="41WEpE+S5aL._SX335_BO1,204,203,200_.jpg" descr="41WEpE+S5aL._SX335_BO1,204,203,200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8532" y="6219742"/>
            <a:ext cx="2045862" cy="302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HEMEN…"/>
          <p:cNvSpPr txBox="1"/>
          <p:nvPr/>
        </p:nvSpPr>
        <p:spPr>
          <a:xfrm>
            <a:off x="4640681" y="1642720"/>
            <a:ext cx="4714038" cy="598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THEMEN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Kriterien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Gruppen formieren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Vier Strukturen/Arbeitsformen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Sozial Fähigkeiten unterrichten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Bewertung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Was mit das Kind das…</a:t>
            </a: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t>Abschluss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Was macht Zusammenarbeit Erfolgreich?…"/>
          <p:cNvSpPr txBox="1"/>
          <p:nvPr/>
        </p:nvSpPr>
        <p:spPr>
          <a:xfrm>
            <a:off x="2369883" y="3441796"/>
            <a:ext cx="9001634" cy="172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>
                <a:solidFill>
                  <a:schemeClr val="accent1"/>
                </a:solidFill>
              </a:defRPr>
            </a:pPr>
            <a:r>
              <a:t>Was macht Zusammenarbeit Erfolgreich?</a:t>
            </a:r>
          </a:p>
          <a:p>
            <a:pPr>
              <a:defRPr sz="3500">
                <a:solidFill>
                  <a:schemeClr val="accent1"/>
                </a:solidFill>
              </a:defRPr>
            </a:pPr>
          </a:p>
          <a:p>
            <a:pPr>
              <a:defRPr sz="3500">
                <a:solidFill>
                  <a:schemeClr val="accent1"/>
                </a:solidFill>
              </a:defRPr>
            </a:pPr>
            <a:r>
              <a:t>Was sind die (5!) Schlüsselbegriffe?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ositive gegenseitige Abhängigkeit…"/>
          <p:cNvSpPr txBox="1"/>
          <p:nvPr/>
        </p:nvSpPr>
        <p:spPr>
          <a:xfrm>
            <a:off x="1600199" y="3282678"/>
            <a:ext cx="10243682" cy="2629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76250" indent="-476250" algn="l">
              <a:buSzPct val="100000"/>
              <a:buAutoNum type="arabicPeriod" startAt="1"/>
              <a:defRPr sz="3300">
                <a:solidFill>
                  <a:schemeClr val="accent1"/>
                </a:solidFill>
              </a:defRPr>
            </a:pPr>
            <a:r>
              <a:t>Positive gegenseitige Abhängigkeit</a:t>
            </a:r>
          </a:p>
          <a:p>
            <a:pPr marL="476250" indent="-476250" algn="l">
              <a:buSzPct val="100000"/>
              <a:buAutoNum type="arabicPeriod" startAt="1"/>
              <a:defRPr sz="3300">
                <a:solidFill>
                  <a:schemeClr val="accent1"/>
                </a:solidFill>
              </a:defRPr>
            </a:pPr>
            <a:r>
              <a:t>Verbindlichkeit</a:t>
            </a:r>
          </a:p>
          <a:p>
            <a:pPr marL="476250" indent="-476250" algn="l">
              <a:buSzPct val="100000"/>
              <a:buAutoNum type="arabicPeriod" startAt="1"/>
              <a:defRPr sz="3300">
                <a:solidFill>
                  <a:schemeClr val="accent1"/>
                </a:solidFill>
              </a:defRPr>
            </a:pPr>
            <a:r>
              <a:t>Direkte Interaktion</a:t>
            </a:r>
          </a:p>
          <a:p>
            <a:pPr marL="476250" indent="-476250" algn="l">
              <a:buSzPct val="100000"/>
              <a:buAutoNum type="arabicPeriod" startAt="1"/>
              <a:defRPr sz="3300">
                <a:solidFill>
                  <a:schemeClr val="accent1"/>
                </a:solidFill>
              </a:defRPr>
            </a:pPr>
            <a:r>
              <a:t>Beachtung der Entwicklung soziale Fertigkeiten</a:t>
            </a:r>
          </a:p>
          <a:p>
            <a:pPr marL="476250" indent="-476250" algn="l">
              <a:buSzPct val="100000"/>
              <a:buAutoNum type="arabicPeriod" startAt="1"/>
              <a:defRPr sz="3300">
                <a:solidFill>
                  <a:schemeClr val="accent1"/>
                </a:solidFill>
              </a:defRPr>
            </a:pPr>
            <a:r>
              <a:t>Beachtung des Gruppenprozesses</a:t>
            </a:r>
          </a:p>
        </p:txBody>
      </p:sp>
      <p:pic>
        <p:nvPicPr>
          <p:cNvPr id="159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452" y="7345432"/>
            <a:ext cx="3270505" cy="2038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7504" y="7345432"/>
            <a:ext cx="2969792" cy="2038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68149" y="7427707"/>
            <a:ext cx="3063031" cy="2038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036" y="1052661"/>
            <a:ext cx="38100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Unknown-1.jpeg" descr="Unknown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297" y="6640413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Unknown-2.jpeg" descr="Unknown-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1669" y="1848594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Unknown-3.jpeg" descr="Unknown-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49526" y="4719786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Unknown-4.jpeg" descr="Unknown-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08802" y="1452264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Unknown-5.jpeg" descr="Unknown-5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14655" y="6499175"/>
            <a:ext cx="3810001" cy="21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ITZORDNUNG"/>
          <p:cNvSpPr txBox="1"/>
          <p:nvPr/>
        </p:nvSpPr>
        <p:spPr>
          <a:xfrm>
            <a:off x="5491327" y="506070"/>
            <a:ext cx="23777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SITZORDNUNG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hochschule_zittau_goerlitz_logo.gif" descr="hochschule_zittau_goerlitz_log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6798" y="320526"/>
            <a:ext cx="1662401" cy="47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VIER MÖGLICHKEITEN beim GRUPPEN FORMEN…"/>
          <p:cNvSpPr txBox="1"/>
          <p:nvPr/>
        </p:nvSpPr>
        <p:spPr>
          <a:xfrm>
            <a:off x="3382467" y="1972920"/>
            <a:ext cx="7382866" cy="451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t>VIER MÖGLICHKEITEN beim GRUPPEN FORMEN</a:t>
            </a: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Schüler entscheiden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Der Lehrer bestimmt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Zufall</a:t>
            </a:r>
          </a:p>
          <a:p>
            <a:pPr marL="476250" indent="-476250" algn="l">
              <a:buSzPct val="100000"/>
              <a:buAutoNum type="arabicPeriod" startAt="1"/>
              <a:defRPr>
                <a:solidFill>
                  <a:schemeClr val="accent1"/>
                </a:solidFill>
              </a:defRPr>
            </a:pPr>
            <a:r>
              <a:t>Schüler mit Kriterien</a:t>
            </a: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 algn="l"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WAS SIND DIE PLUS UND MINUS JEDER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MÖGLICHKEIT?</a:t>
            </a:r>
          </a:p>
          <a:p>
            <a:pPr>
              <a:defRPr>
                <a:solidFill>
                  <a:schemeClr val="accent1"/>
                </a:solidFill>
              </a:defRPr>
            </a:pPr>
          </a:p>
          <a:p>
            <a:pPr>
              <a:defRPr>
                <a:solidFill>
                  <a:schemeClr val="accent1"/>
                </a:solidFill>
              </a:defRPr>
            </a:pPr>
            <a:r>
              <a:t>HABEN SIE EIN VORBEUGEN? </a:t>
            </a:r>
          </a:p>
        </p:txBody>
      </p:sp>
      <p:pic>
        <p:nvPicPr>
          <p:cNvPr id="174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733" y="10352930"/>
            <a:ext cx="3009901" cy="269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0462" y="7030822"/>
            <a:ext cx="4004600" cy="224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Afbeelding" descr="Afbeeldi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4764" y="7042894"/>
            <a:ext cx="3206230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fbeelding" descr="Afbeeldi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70875" y="6947644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