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96" r:id="rId2"/>
    <p:sldId id="365" r:id="rId3"/>
    <p:sldId id="397" r:id="rId4"/>
    <p:sldId id="448" r:id="rId5"/>
    <p:sldId id="454" r:id="rId6"/>
    <p:sldId id="437" r:id="rId7"/>
    <p:sldId id="452" r:id="rId8"/>
    <p:sldId id="367" r:id="rId9"/>
    <p:sldId id="462" r:id="rId10"/>
    <p:sldId id="455" r:id="rId11"/>
    <p:sldId id="425" r:id="rId12"/>
    <p:sldId id="463" r:id="rId13"/>
    <p:sldId id="472" r:id="rId14"/>
    <p:sldId id="464" r:id="rId15"/>
    <p:sldId id="465" r:id="rId16"/>
    <p:sldId id="467" r:id="rId17"/>
    <p:sldId id="456" r:id="rId18"/>
    <p:sldId id="369" r:id="rId19"/>
    <p:sldId id="373" r:id="rId20"/>
    <p:sldId id="436" r:id="rId21"/>
    <p:sldId id="400" r:id="rId22"/>
    <p:sldId id="468" r:id="rId23"/>
    <p:sldId id="471" r:id="rId24"/>
    <p:sldId id="381" r:id="rId25"/>
    <p:sldId id="470" r:id="rId26"/>
    <p:sldId id="453" r:id="rId27"/>
    <p:sldId id="469" r:id="rId28"/>
    <p:sldId id="458" r:id="rId29"/>
    <p:sldId id="459" r:id="rId30"/>
    <p:sldId id="431" r:id="rId31"/>
  </p:sldIdLst>
  <p:sldSz cx="9144000" cy="6858000" type="screen4x3"/>
  <p:notesSz cx="6797675" cy="9926638"/>
  <p:defaultTextStyle>
    <a:defPPr>
      <a:defRPr lang="de-DE"/>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ietschEl" initials="P"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CA019"/>
    <a:srgbClr val="FFCC00"/>
    <a:srgbClr val="FF3300"/>
    <a:srgbClr val="CCFFCC"/>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Designformatvorlage 1 - Akz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0094" autoAdjust="0"/>
  </p:normalViewPr>
  <p:slideViewPr>
    <p:cSldViewPr>
      <p:cViewPr>
        <p:scale>
          <a:sx n="110" d="100"/>
          <a:sy n="110" d="100"/>
        </p:scale>
        <p:origin x="-72" y="93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16"/>
    </mc:Choice>
    <mc:Fallback>
      <c:style val="16"/>
    </mc:Fallback>
  </mc:AlternateContent>
  <c:clrMapOvr bg1="lt1" tx1="dk1" bg2="lt2" tx2="dk2" accent1="accent1" accent2="accent2" accent3="accent3" accent4="accent4" accent5="accent5" accent6="accent6" hlink="hlink" folHlink="folHlink"/>
  <c:chart>
    <c:title>
      <c:tx>
        <c:rich>
          <a:bodyPr/>
          <a:lstStyle/>
          <a:p>
            <a:pPr algn="l">
              <a:defRPr/>
            </a:pPr>
            <a:r>
              <a:rPr lang="de-DE" sz="1400"/>
              <a:t>Lesekompetenzniveau der Bevölkerung in Deutschland</a:t>
            </a:r>
          </a:p>
        </c:rich>
      </c:tx>
      <c:layout/>
      <c:overlay val="0"/>
    </c:title>
    <c:autoTitleDeleted val="0"/>
    <c:plotArea>
      <c:layout/>
      <c:barChart>
        <c:barDir val="col"/>
        <c:grouping val="clustered"/>
        <c:varyColors val="0"/>
        <c:ser>
          <c:idx val="0"/>
          <c:order val="0"/>
          <c:tx>
            <c:strRef>
              <c:f>Tabelle1!$B$1</c:f>
              <c:strCache>
                <c:ptCount val="1"/>
                <c:pt idx="0">
                  <c:v>Datenreihe 1</c:v>
                </c:pt>
              </c:strCache>
            </c:strRef>
          </c:tx>
          <c:invertIfNegative val="0"/>
          <c:dLbls>
            <c:dLbl>
              <c:idx val="0"/>
              <c:layout/>
              <c:tx>
                <c:rich>
                  <a:bodyPr/>
                  <a:lstStyle/>
                  <a:p>
                    <a:r>
                      <a:rPr lang="en-US" sz="1200" b="1">
                        <a:latin typeface="Calibri" panose="020F0502020204030204" pitchFamily="34" charset="0"/>
                      </a:rPr>
                      <a:t>4 %</a:t>
                    </a:r>
                    <a:endParaRPr lang="en-US"/>
                  </a:p>
                </c:rich>
              </c:tx>
              <c:dLblPos val="outEnd"/>
              <c:showLegendKey val="0"/>
              <c:showVal val="1"/>
              <c:showCatName val="0"/>
              <c:showSerName val="0"/>
              <c:showPercent val="0"/>
              <c:showBubbleSize val="0"/>
            </c:dLbl>
            <c:dLbl>
              <c:idx val="1"/>
              <c:layout/>
              <c:tx>
                <c:rich>
                  <a:bodyPr/>
                  <a:lstStyle/>
                  <a:p>
                    <a:r>
                      <a:rPr lang="en-US" sz="1200" b="1">
                        <a:latin typeface="Calibri" panose="020F0502020204030204" pitchFamily="34" charset="0"/>
                      </a:rPr>
                      <a:t>16 %</a:t>
                    </a:r>
                    <a:endParaRPr lang="en-US"/>
                  </a:p>
                </c:rich>
              </c:tx>
              <c:dLblPos val="outEnd"/>
              <c:showLegendKey val="0"/>
              <c:showVal val="1"/>
              <c:showCatName val="0"/>
              <c:showSerName val="0"/>
              <c:showPercent val="0"/>
              <c:showBubbleSize val="0"/>
            </c:dLbl>
            <c:dLbl>
              <c:idx val="2"/>
              <c:layout/>
              <c:tx>
                <c:rich>
                  <a:bodyPr/>
                  <a:lstStyle/>
                  <a:p>
                    <a:r>
                      <a:rPr lang="en-US" sz="1200" b="1">
                        <a:latin typeface="Calibri" panose="020F0502020204030204" pitchFamily="34" charset="0"/>
                      </a:rPr>
                      <a:t>40 %</a:t>
                    </a:r>
                    <a:endParaRPr lang="en-US"/>
                  </a:p>
                </c:rich>
              </c:tx>
              <c:dLblPos val="outEnd"/>
              <c:showLegendKey val="0"/>
              <c:showVal val="1"/>
              <c:showCatName val="0"/>
              <c:showSerName val="0"/>
              <c:showPercent val="0"/>
              <c:showBubbleSize val="0"/>
            </c:dLbl>
            <c:dLbl>
              <c:idx val="3"/>
              <c:layout/>
              <c:tx>
                <c:rich>
                  <a:bodyPr/>
                  <a:lstStyle/>
                  <a:p>
                    <a:r>
                      <a:rPr lang="en-US" sz="1200" b="1">
                        <a:latin typeface="Calibri" panose="020F0502020204030204" pitchFamily="34" charset="0"/>
                      </a:rPr>
                      <a:t>33 %</a:t>
                    </a:r>
                    <a:endParaRPr lang="en-US"/>
                  </a:p>
                </c:rich>
              </c:tx>
              <c:dLblPos val="outEnd"/>
              <c:showLegendKey val="0"/>
              <c:showVal val="1"/>
              <c:showCatName val="0"/>
              <c:showSerName val="0"/>
              <c:showPercent val="0"/>
              <c:showBubbleSize val="0"/>
            </c:dLbl>
            <c:dLbl>
              <c:idx val="4"/>
              <c:layout/>
              <c:tx>
                <c:rich>
                  <a:bodyPr/>
                  <a:lstStyle/>
                  <a:p>
                    <a:r>
                      <a:rPr lang="en-US" sz="1200" b="1">
                        <a:latin typeface="Calibri" panose="020F0502020204030204" pitchFamily="34" charset="0"/>
                      </a:rPr>
                      <a:t>5 %</a:t>
                    </a:r>
                    <a:endParaRPr lang="en-US"/>
                  </a:p>
                </c:rich>
              </c:tx>
              <c:dLblPos val="outEnd"/>
              <c:showLegendKey val="0"/>
              <c:showVal val="1"/>
              <c:showCatName val="0"/>
              <c:showSerName val="0"/>
              <c:showPercent val="0"/>
              <c:showBubbleSize val="0"/>
            </c:dLbl>
            <c:dLbl>
              <c:idx val="5"/>
              <c:layout/>
              <c:tx>
                <c:rich>
                  <a:bodyPr/>
                  <a:lstStyle/>
                  <a:p>
                    <a:r>
                      <a:rPr lang="en-US" sz="1200" b="1">
                        <a:latin typeface="Calibri" panose="020F0502020204030204" pitchFamily="34" charset="0"/>
                      </a:rPr>
                      <a:t>2 %</a:t>
                    </a:r>
                    <a:endParaRPr lang="en-US"/>
                  </a:p>
                </c:rich>
              </c:tx>
              <c:dLblPos val="outEnd"/>
              <c:showLegendKey val="0"/>
              <c:showVal val="1"/>
              <c:showCatName val="0"/>
              <c:showSerName val="0"/>
              <c:showPercent val="0"/>
              <c:showBubbleSize val="0"/>
            </c:dLbl>
            <c:txPr>
              <a:bodyPr/>
              <a:lstStyle/>
              <a:p>
                <a:pPr>
                  <a:defRPr sz="1200" b="1">
                    <a:latin typeface="Calibri" panose="020F0502020204030204" pitchFamily="34" charset="0"/>
                  </a:defRPr>
                </a:pPr>
                <a:endParaRPr lang="de-DE"/>
              </a:p>
            </c:txPr>
            <c:dLblPos val="outEnd"/>
            <c:showLegendKey val="0"/>
            <c:showVal val="1"/>
            <c:showCatName val="0"/>
            <c:showSerName val="0"/>
            <c:showPercent val="0"/>
            <c:showBubbleSize val="0"/>
            <c:showLeaderLines val="0"/>
          </c:dLbls>
          <c:cat>
            <c:strRef>
              <c:f>Tabelle1!$A$2:$A$7</c:f>
              <c:strCache>
                <c:ptCount val="6"/>
                <c:pt idx="0">
                  <c:v>A1</c:v>
                </c:pt>
                <c:pt idx="1">
                  <c:v>A2</c:v>
                </c:pt>
                <c:pt idx="2">
                  <c:v>B1</c:v>
                </c:pt>
                <c:pt idx="3">
                  <c:v>B2</c:v>
                </c:pt>
                <c:pt idx="4">
                  <c:v>C1</c:v>
                </c:pt>
                <c:pt idx="5">
                  <c:v>C2</c:v>
                </c:pt>
              </c:strCache>
            </c:strRef>
          </c:cat>
          <c:val>
            <c:numRef>
              <c:f>Tabelle1!$B$2:$B$7</c:f>
              <c:numCache>
                <c:formatCode>General</c:formatCode>
                <c:ptCount val="6"/>
                <c:pt idx="0">
                  <c:v>4</c:v>
                </c:pt>
                <c:pt idx="1">
                  <c:v>16</c:v>
                </c:pt>
                <c:pt idx="2">
                  <c:v>40</c:v>
                </c:pt>
                <c:pt idx="3">
                  <c:v>33</c:v>
                </c:pt>
                <c:pt idx="4">
                  <c:v>5</c:v>
                </c:pt>
                <c:pt idx="5">
                  <c:v>2</c:v>
                </c:pt>
              </c:numCache>
            </c:numRef>
          </c:val>
        </c:ser>
        <c:ser>
          <c:idx val="1"/>
          <c:order val="1"/>
          <c:tx>
            <c:strRef>
              <c:f>Tabelle1!$C$1</c:f>
              <c:strCache>
                <c:ptCount val="1"/>
                <c:pt idx="0">
                  <c:v>Datenreihe 2</c:v>
                </c:pt>
              </c:strCache>
            </c:strRef>
          </c:tx>
          <c:invertIfNegative val="0"/>
          <c:cat>
            <c:strRef>
              <c:f>Tabelle1!$A$2:$A$7</c:f>
              <c:strCache>
                <c:ptCount val="6"/>
                <c:pt idx="0">
                  <c:v>A1</c:v>
                </c:pt>
                <c:pt idx="1">
                  <c:v>A2</c:v>
                </c:pt>
                <c:pt idx="2">
                  <c:v>B1</c:v>
                </c:pt>
                <c:pt idx="3">
                  <c:v>B2</c:v>
                </c:pt>
                <c:pt idx="4">
                  <c:v>C1</c:v>
                </c:pt>
                <c:pt idx="5">
                  <c:v>C2</c:v>
                </c:pt>
              </c:strCache>
            </c:strRef>
          </c:cat>
          <c:val>
            <c:numRef>
              <c:f>Tabelle1!$C$2:$C$7</c:f>
            </c:numRef>
          </c:val>
        </c:ser>
        <c:ser>
          <c:idx val="2"/>
          <c:order val="2"/>
          <c:tx>
            <c:strRef>
              <c:f>Tabelle1!$D$1</c:f>
              <c:strCache>
                <c:ptCount val="1"/>
                <c:pt idx="0">
                  <c:v>Datenreihe 3</c:v>
                </c:pt>
              </c:strCache>
            </c:strRef>
          </c:tx>
          <c:invertIfNegative val="0"/>
          <c:cat>
            <c:strRef>
              <c:f>Tabelle1!$A$2:$A$7</c:f>
              <c:strCache>
                <c:ptCount val="6"/>
                <c:pt idx="0">
                  <c:v>A1</c:v>
                </c:pt>
                <c:pt idx="1">
                  <c:v>A2</c:v>
                </c:pt>
                <c:pt idx="2">
                  <c:v>B1</c:v>
                </c:pt>
                <c:pt idx="3">
                  <c:v>B2</c:v>
                </c:pt>
                <c:pt idx="4">
                  <c:v>C1</c:v>
                </c:pt>
                <c:pt idx="5">
                  <c:v>C2</c:v>
                </c:pt>
              </c:strCache>
            </c:strRef>
          </c:cat>
          <c:val>
            <c:numRef>
              <c:f>Tabelle1!$D$2:$D$7</c:f>
            </c:numRef>
          </c:val>
        </c:ser>
        <c:dLbls>
          <c:dLblPos val="outEnd"/>
          <c:showLegendKey val="0"/>
          <c:showVal val="1"/>
          <c:showCatName val="0"/>
          <c:showSerName val="0"/>
          <c:showPercent val="0"/>
          <c:showBubbleSize val="0"/>
        </c:dLbls>
        <c:gapWidth val="150"/>
        <c:axId val="8718208"/>
        <c:axId val="8719744"/>
      </c:barChart>
      <c:catAx>
        <c:axId val="8718208"/>
        <c:scaling>
          <c:orientation val="minMax"/>
        </c:scaling>
        <c:delete val="0"/>
        <c:axPos val="b"/>
        <c:numFmt formatCode="General" sourceLinked="0"/>
        <c:majorTickMark val="out"/>
        <c:minorTickMark val="none"/>
        <c:tickLblPos val="nextTo"/>
        <c:crossAx val="8719744"/>
        <c:crosses val="autoZero"/>
        <c:auto val="1"/>
        <c:lblAlgn val="ctr"/>
        <c:lblOffset val="100"/>
        <c:noMultiLvlLbl val="0"/>
      </c:catAx>
      <c:valAx>
        <c:axId val="8719744"/>
        <c:scaling>
          <c:orientation val="minMax"/>
        </c:scaling>
        <c:delete val="1"/>
        <c:axPos val="l"/>
        <c:majorGridlines/>
        <c:numFmt formatCode="General" sourceLinked="1"/>
        <c:majorTickMark val="out"/>
        <c:minorTickMark val="none"/>
        <c:tickLblPos val="nextTo"/>
        <c:crossAx val="8718208"/>
        <c:crosses val="autoZero"/>
        <c:crossBetween val="between"/>
      </c:valAx>
      <c:spPr>
        <a:noFill/>
        <a:ln>
          <a:noFill/>
        </a:ln>
      </c:spPr>
    </c:plotArea>
    <c:plotVisOnly val="1"/>
    <c:dispBlanksAs val="gap"/>
    <c:showDLblsOverMax val="0"/>
  </c:chart>
  <c:spPr>
    <a:ln>
      <a:no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5" y="1"/>
            <a:ext cx="2944911" cy="49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0" tIns="46095" rIns="92190" bIns="46095" numCol="1" anchor="t" anchorCtr="0" compatLnSpc="1">
            <a:prstTxWarp prst="textNoShape">
              <a:avLst/>
            </a:prstTxWarp>
          </a:bodyPr>
          <a:lstStyle>
            <a:lvl1pPr>
              <a:defRPr sz="1200">
                <a:latin typeface="Times New Roman" charset="0"/>
              </a:defRPr>
            </a:lvl1pPr>
          </a:lstStyle>
          <a:p>
            <a:pPr>
              <a:defRPr/>
            </a:pPr>
            <a:endParaRPr lang="de-DE"/>
          </a:p>
        </p:txBody>
      </p:sp>
      <p:sp>
        <p:nvSpPr>
          <p:cNvPr id="11267" name="Rectangle 3"/>
          <p:cNvSpPr>
            <a:spLocks noGrp="1" noChangeArrowheads="1"/>
          </p:cNvSpPr>
          <p:nvPr>
            <p:ph type="dt" sz="quarter" idx="1"/>
          </p:nvPr>
        </p:nvSpPr>
        <p:spPr bwMode="auto">
          <a:xfrm>
            <a:off x="3852769" y="1"/>
            <a:ext cx="2944911" cy="49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0" tIns="46095" rIns="92190" bIns="46095" numCol="1" anchor="t" anchorCtr="0" compatLnSpc="1">
            <a:prstTxWarp prst="textNoShape">
              <a:avLst/>
            </a:prstTxWarp>
          </a:bodyPr>
          <a:lstStyle>
            <a:lvl1pPr algn="r">
              <a:defRPr sz="1200">
                <a:latin typeface="Times New Roman" charset="0"/>
              </a:defRPr>
            </a:lvl1pPr>
          </a:lstStyle>
          <a:p>
            <a:pPr>
              <a:defRPr/>
            </a:pPr>
            <a:endParaRPr lang="de-DE"/>
          </a:p>
        </p:txBody>
      </p:sp>
      <p:sp>
        <p:nvSpPr>
          <p:cNvPr id="11268" name="Rectangle 4"/>
          <p:cNvSpPr>
            <a:spLocks noGrp="1" noChangeArrowheads="1"/>
          </p:cNvSpPr>
          <p:nvPr>
            <p:ph type="ftr" sz="quarter" idx="2"/>
          </p:nvPr>
        </p:nvSpPr>
        <p:spPr bwMode="auto">
          <a:xfrm>
            <a:off x="5" y="9429590"/>
            <a:ext cx="2944911" cy="49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0" tIns="46095" rIns="92190" bIns="46095" numCol="1" anchor="b" anchorCtr="0" compatLnSpc="1">
            <a:prstTxWarp prst="textNoShape">
              <a:avLst/>
            </a:prstTxWarp>
          </a:bodyPr>
          <a:lstStyle>
            <a:lvl1pPr>
              <a:defRPr sz="1200">
                <a:latin typeface="Times New Roman" charset="0"/>
              </a:defRPr>
            </a:lvl1pPr>
          </a:lstStyle>
          <a:p>
            <a:pPr>
              <a:defRPr/>
            </a:pPr>
            <a:endParaRPr lang="de-DE"/>
          </a:p>
        </p:txBody>
      </p:sp>
      <p:sp>
        <p:nvSpPr>
          <p:cNvPr id="11269" name="Rectangle 5"/>
          <p:cNvSpPr>
            <a:spLocks noGrp="1" noChangeArrowheads="1"/>
          </p:cNvSpPr>
          <p:nvPr>
            <p:ph type="sldNum" sz="quarter" idx="3"/>
          </p:nvPr>
        </p:nvSpPr>
        <p:spPr bwMode="auto">
          <a:xfrm>
            <a:off x="3852769" y="9429590"/>
            <a:ext cx="2944911" cy="497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90" tIns="46095" rIns="92190" bIns="46095" numCol="1" anchor="b" anchorCtr="0" compatLnSpc="1">
            <a:prstTxWarp prst="textNoShape">
              <a:avLst/>
            </a:prstTxWarp>
          </a:bodyPr>
          <a:lstStyle>
            <a:lvl1pPr algn="r">
              <a:defRPr sz="1200">
                <a:latin typeface="Times New Roman" charset="0"/>
              </a:defRPr>
            </a:lvl1pPr>
          </a:lstStyle>
          <a:p>
            <a:pPr>
              <a:defRPr/>
            </a:pPr>
            <a:fld id="{371398EC-9244-4391-84D8-410EBFB225A9}" type="slidenum">
              <a:rPr lang="de-DE"/>
              <a:pPr>
                <a:defRPr/>
              </a:pPr>
              <a:t>‹Nr.›</a:t>
            </a:fld>
            <a:endParaRPr lang="de-DE"/>
          </a:p>
        </p:txBody>
      </p:sp>
    </p:spTree>
    <p:extLst>
      <p:ext uri="{BB962C8B-B14F-4D97-AF65-F5344CB8AC3E}">
        <p14:creationId xmlns:p14="http://schemas.microsoft.com/office/powerpoint/2010/main" val="3560265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5" y="1"/>
            <a:ext cx="2944911" cy="497052"/>
          </a:xfrm>
          <a:prstGeom prst="rect">
            <a:avLst/>
          </a:prstGeom>
        </p:spPr>
        <p:txBody>
          <a:bodyPr vert="horz" lIns="92190" tIns="46095" rIns="92190" bIns="46095" rtlCol="0"/>
          <a:lstStyle>
            <a:lvl1pPr algn="l">
              <a:defRPr sz="1200">
                <a:latin typeface="Times New Roman" charset="0"/>
              </a:defRPr>
            </a:lvl1pPr>
          </a:lstStyle>
          <a:p>
            <a:pPr>
              <a:defRPr/>
            </a:pPr>
            <a:endParaRPr lang="de-DE"/>
          </a:p>
        </p:txBody>
      </p:sp>
      <p:sp>
        <p:nvSpPr>
          <p:cNvPr id="3" name="Datumsplatzhalter 2"/>
          <p:cNvSpPr>
            <a:spLocks noGrp="1"/>
          </p:cNvSpPr>
          <p:nvPr>
            <p:ph type="dt" idx="1"/>
          </p:nvPr>
        </p:nvSpPr>
        <p:spPr>
          <a:xfrm>
            <a:off x="3851166" y="1"/>
            <a:ext cx="2944911" cy="497052"/>
          </a:xfrm>
          <a:prstGeom prst="rect">
            <a:avLst/>
          </a:prstGeom>
        </p:spPr>
        <p:txBody>
          <a:bodyPr vert="horz" lIns="92190" tIns="46095" rIns="92190" bIns="46095" rtlCol="0"/>
          <a:lstStyle>
            <a:lvl1pPr algn="r">
              <a:defRPr sz="1200">
                <a:latin typeface="Times New Roman" charset="0"/>
              </a:defRPr>
            </a:lvl1pPr>
          </a:lstStyle>
          <a:p>
            <a:pPr>
              <a:defRPr/>
            </a:pPr>
            <a:fld id="{732050EA-4229-4FA9-93B4-8AD5FFD323F1}" type="datetimeFigureOut">
              <a:rPr lang="de-DE"/>
              <a:pPr>
                <a:defRPr/>
              </a:pPr>
              <a:t>21.10.2016</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190" tIns="46095" rIns="92190" bIns="46095" rtlCol="0" anchor="ctr"/>
          <a:lstStyle/>
          <a:p>
            <a:pPr lvl="0"/>
            <a:endParaRPr lang="de-DE" noProof="0"/>
          </a:p>
        </p:txBody>
      </p:sp>
      <p:sp>
        <p:nvSpPr>
          <p:cNvPr id="5" name="Notizenplatzhalter 4"/>
          <p:cNvSpPr>
            <a:spLocks noGrp="1"/>
          </p:cNvSpPr>
          <p:nvPr>
            <p:ph type="body" sz="quarter" idx="3"/>
          </p:nvPr>
        </p:nvSpPr>
        <p:spPr>
          <a:xfrm>
            <a:off x="680089" y="4714797"/>
            <a:ext cx="5437498" cy="4467066"/>
          </a:xfrm>
          <a:prstGeom prst="rect">
            <a:avLst/>
          </a:prstGeom>
        </p:spPr>
        <p:txBody>
          <a:bodyPr vert="horz" lIns="92190" tIns="46095" rIns="92190" bIns="46095"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5" y="9427988"/>
            <a:ext cx="2944911" cy="497051"/>
          </a:xfrm>
          <a:prstGeom prst="rect">
            <a:avLst/>
          </a:prstGeom>
        </p:spPr>
        <p:txBody>
          <a:bodyPr vert="horz" lIns="92190" tIns="46095" rIns="92190" bIns="46095" rtlCol="0" anchor="b"/>
          <a:lstStyle>
            <a:lvl1pPr algn="l">
              <a:defRPr sz="1200">
                <a:latin typeface="Times New Roman" charset="0"/>
              </a:defRPr>
            </a:lvl1pPr>
          </a:lstStyle>
          <a:p>
            <a:pPr>
              <a:defRPr/>
            </a:pPr>
            <a:endParaRPr lang="de-DE"/>
          </a:p>
        </p:txBody>
      </p:sp>
      <p:sp>
        <p:nvSpPr>
          <p:cNvPr id="7" name="Foliennummernplatzhalter 6"/>
          <p:cNvSpPr>
            <a:spLocks noGrp="1"/>
          </p:cNvSpPr>
          <p:nvPr>
            <p:ph type="sldNum" sz="quarter" idx="5"/>
          </p:nvPr>
        </p:nvSpPr>
        <p:spPr>
          <a:xfrm>
            <a:off x="3851166" y="9427988"/>
            <a:ext cx="2944911" cy="497051"/>
          </a:xfrm>
          <a:prstGeom prst="rect">
            <a:avLst/>
          </a:prstGeom>
        </p:spPr>
        <p:txBody>
          <a:bodyPr vert="horz" lIns="92190" tIns="46095" rIns="92190" bIns="46095" rtlCol="0" anchor="b"/>
          <a:lstStyle>
            <a:lvl1pPr algn="r">
              <a:defRPr sz="1200">
                <a:latin typeface="Times New Roman" charset="0"/>
              </a:defRPr>
            </a:lvl1pPr>
          </a:lstStyle>
          <a:p>
            <a:pPr>
              <a:defRPr/>
            </a:pPr>
            <a:fld id="{FB8A9243-BFFC-4F4F-B6A4-874A86CED22C}" type="slidenum">
              <a:rPr lang="de-DE"/>
              <a:pPr>
                <a:defRPr/>
              </a:pPr>
              <a:t>‹Nr.›</a:t>
            </a:fld>
            <a:endParaRPr lang="de-DE"/>
          </a:p>
        </p:txBody>
      </p:sp>
    </p:spTree>
    <p:extLst>
      <p:ext uri="{BB962C8B-B14F-4D97-AF65-F5344CB8AC3E}">
        <p14:creationId xmlns:p14="http://schemas.microsoft.com/office/powerpoint/2010/main" val="28864099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1</a:t>
            </a:fld>
            <a:endParaRPr lang="de-DE"/>
          </a:p>
        </p:txBody>
      </p:sp>
    </p:spTree>
    <p:extLst>
      <p:ext uri="{BB962C8B-B14F-4D97-AF65-F5344CB8AC3E}">
        <p14:creationId xmlns:p14="http://schemas.microsoft.com/office/powerpoint/2010/main" val="31434697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indent="-171450" algn="l" defTabSz="914400" rtl="0" eaLnBrk="0" fontAlgn="base" latinLnBrk="0" hangingPunct="0">
              <a:lnSpc>
                <a:spcPct val="100000"/>
              </a:lnSpc>
              <a:spcBef>
                <a:spcPct val="30000"/>
              </a:spcBef>
              <a:spcAft>
                <a:spcPct val="0"/>
              </a:spcAft>
              <a:buClrTx/>
              <a:buSzTx/>
              <a:buFont typeface="Wingdings" pitchFamily="2" charset="2"/>
              <a:buChar char="à"/>
              <a:tabLst/>
              <a:defRPr/>
            </a:pPr>
            <a:r>
              <a:rPr lang="de-DE" dirty="0" smtClean="0"/>
              <a:t>ES als Mittel der Differenzierung </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de-DE" dirty="0" smtClean="0">
                <a:sym typeface="Wingdings" panose="05000000000000000000" pitchFamily="2" charset="2"/>
              </a:rPr>
              <a:t>es geht um eine</a:t>
            </a:r>
            <a:r>
              <a:rPr lang="de-DE" baseline="0" dirty="0" smtClean="0">
                <a:sym typeface="Wingdings" panose="05000000000000000000" pitchFamily="2" charset="2"/>
              </a:rPr>
              <a:t> adäquate Bewertung des Schülers</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de-DE" baseline="0" dirty="0" smtClean="0">
                <a:sym typeface="Wingdings" panose="05000000000000000000" pitchFamily="2" charset="2"/>
              </a:rPr>
              <a:t>Eine Bewertung nach Kompetenzen </a:t>
            </a:r>
          </a:p>
          <a:p>
            <a:pPr marL="628650" marR="0" lvl="1"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de-DE" baseline="0" dirty="0" smtClean="0">
                <a:sym typeface="Wingdings" panose="05000000000000000000" pitchFamily="2" charset="2"/>
              </a:rPr>
              <a:t>Beispiel Mathe – Textaufgabe: 1) Soll die Aufgabe gerechnet werden? Oder: 2) Soll der Schüler herausbekommen was zu tun ist?</a:t>
            </a:r>
          </a:p>
          <a:p>
            <a:pPr marL="628650" marR="0" lvl="1"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de-DE" baseline="0" dirty="0" smtClean="0">
                <a:sym typeface="Wingdings" panose="05000000000000000000" pitchFamily="2" charset="2"/>
              </a:rPr>
              <a:t>1) der Text kann vereinfacht werden  Benotung: Aufgabe richtig gerechnet, aber Text nicht verstanden Note 3 und nicht Note 1  wenn Aufgabe nicht verstanden wird und dadurch nicht gerechnet wird, obwohl es der Schüler könnte  Note 6</a:t>
            </a:r>
          </a:p>
          <a:p>
            <a:pPr marL="628650" marR="0" lvl="1"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de-DE" baseline="0" dirty="0" smtClean="0">
                <a:sym typeface="Wingdings" panose="05000000000000000000" pitchFamily="2" charset="2"/>
              </a:rPr>
              <a:t>Beispiel Fachunterricht: Die Vermittlung von Deutschkenntnissen steht nicht im Vordergrund, daher Texte vereinfachen</a:t>
            </a:r>
          </a:p>
          <a:p>
            <a:pPr marL="171450" marR="0" lvl="0" indent="-171450" algn="l" defTabSz="914400" rtl="0" eaLnBrk="0" fontAlgn="base" latinLnBrk="0" hangingPunct="0">
              <a:lnSpc>
                <a:spcPct val="100000"/>
              </a:lnSpc>
              <a:spcBef>
                <a:spcPct val="30000"/>
              </a:spcBef>
              <a:spcAft>
                <a:spcPct val="0"/>
              </a:spcAft>
              <a:buClrTx/>
              <a:buSzTx/>
              <a:buFont typeface="Wingdings"/>
              <a:buChar char="à"/>
              <a:tabLst/>
              <a:defRPr/>
            </a:pPr>
            <a:r>
              <a:rPr lang="de-DE" baseline="0" dirty="0" smtClean="0">
                <a:sym typeface="Wingdings" panose="05000000000000000000" pitchFamily="2" charset="2"/>
              </a:rPr>
              <a:t>Nachteilsausgleich: mit bestimmten Hilfen kann der Schüler das Lernziel erreichen</a:t>
            </a:r>
          </a:p>
          <a:p>
            <a:pPr marL="171450" marR="0" lvl="0" indent="-171450" algn="l" defTabSz="914400" rtl="0" eaLnBrk="0" fontAlgn="base" latinLnBrk="0" hangingPunct="0">
              <a:lnSpc>
                <a:spcPct val="100000"/>
              </a:lnSpc>
              <a:spcBef>
                <a:spcPct val="30000"/>
              </a:spcBef>
              <a:spcAft>
                <a:spcPct val="0"/>
              </a:spcAft>
              <a:buClrTx/>
              <a:buSzTx/>
              <a:buFont typeface="Wingdings"/>
              <a:buChar char="à"/>
              <a:tabLst/>
              <a:defRPr/>
            </a:pPr>
            <a:r>
              <a:rPr lang="de-DE" baseline="0" dirty="0" smtClean="0">
                <a:sym typeface="Wingdings" panose="05000000000000000000" pitchFamily="2" charset="2"/>
              </a:rPr>
              <a:t>Lernzieldifferenz: Lernziel ist nicht in vollem Umfang erreichbar</a:t>
            </a:r>
          </a:p>
          <a:p>
            <a:pPr marL="628650" marR="0" lvl="1" indent="-171450" algn="l" defTabSz="914400" rtl="0" eaLnBrk="0" fontAlgn="base" latinLnBrk="0" hangingPunct="0">
              <a:lnSpc>
                <a:spcPct val="100000"/>
              </a:lnSpc>
              <a:spcBef>
                <a:spcPct val="30000"/>
              </a:spcBef>
              <a:spcAft>
                <a:spcPct val="0"/>
              </a:spcAft>
              <a:buClrTx/>
              <a:buSzTx/>
              <a:buFont typeface="Wingdings"/>
              <a:buChar char="à"/>
              <a:tabLst/>
              <a:defRPr/>
            </a:pPr>
            <a:r>
              <a:rPr lang="de-DE" baseline="0" dirty="0" smtClean="0">
                <a:sym typeface="Wingdings" panose="05000000000000000000" pitchFamily="2" charset="2"/>
              </a:rPr>
              <a:t>LZ wird für den Schüler entsprechend seiner Möglichkeiten formuliert</a:t>
            </a:r>
          </a:p>
          <a:p>
            <a:pPr marL="628650" marR="0" lvl="1" indent="-171450" algn="l" defTabSz="914400" rtl="0" eaLnBrk="0" fontAlgn="base" latinLnBrk="0" hangingPunct="0">
              <a:lnSpc>
                <a:spcPct val="100000"/>
              </a:lnSpc>
              <a:spcBef>
                <a:spcPct val="30000"/>
              </a:spcBef>
              <a:spcAft>
                <a:spcPct val="0"/>
              </a:spcAft>
              <a:buClrTx/>
              <a:buSzTx/>
              <a:buFont typeface="Wingdings"/>
              <a:buChar char="à"/>
              <a:tabLst/>
              <a:defRPr/>
            </a:pPr>
            <a:r>
              <a:rPr lang="de-DE" baseline="0" dirty="0" smtClean="0">
                <a:sym typeface="Wingdings" panose="05000000000000000000" pitchFamily="2" charset="2"/>
              </a:rPr>
              <a:t>Ziel ist, dass der Schüler an den gleichen Inhalten arbeitet</a:t>
            </a:r>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10</a:t>
            </a:fld>
            <a:endParaRPr lang="de-DE"/>
          </a:p>
        </p:txBody>
      </p:sp>
    </p:spTree>
    <p:extLst>
      <p:ext uri="{BB962C8B-B14F-4D97-AF65-F5344CB8AC3E}">
        <p14:creationId xmlns:p14="http://schemas.microsoft.com/office/powerpoint/2010/main" val="2564337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11</a:t>
            </a:fld>
            <a:endParaRPr lang="de-DE"/>
          </a:p>
        </p:txBody>
      </p:sp>
    </p:spTree>
    <p:extLst>
      <p:ext uri="{BB962C8B-B14F-4D97-AF65-F5344CB8AC3E}">
        <p14:creationId xmlns:p14="http://schemas.microsoft.com/office/powerpoint/2010/main" val="1140209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12</a:t>
            </a:fld>
            <a:endParaRPr lang="de-DE"/>
          </a:p>
        </p:txBody>
      </p:sp>
    </p:spTree>
    <p:extLst>
      <p:ext uri="{BB962C8B-B14F-4D97-AF65-F5344CB8AC3E}">
        <p14:creationId xmlns:p14="http://schemas.microsoft.com/office/powerpoint/2010/main" val="11402091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13</a:t>
            </a:fld>
            <a:endParaRPr lang="de-DE"/>
          </a:p>
        </p:txBody>
      </p:sp>
    </p:spTree>
    <p:extLst>
      <p:ext uri="{BB962C8B-B14F-4D97-AF65-F5344CB8AC3E}">
        <p14:creationId xmlns:p14="http://schemas.microsoft.com/office/powerpoint/2010/main" val="1140209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14</a:t>
            </a:fld>
            <a:endParaRPr lang="de-DE"/>
          </a:p>
        </p:txBody>
      </p:sp>
    </p:spTree>
    <p:extLst>
      <p:ext uri="{BB962C8B-B14F-4D97-AF65-F5344CB8AC3E}">
        <p14:creationId xmlns:p14="http://schemas.microsoft.com/office/powerpoint/2010/main" val="11402091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15</a:t>
            </a:fld>
            <a:endParaRPr lang="de-DE"/>
          </a:p>
        </p:txBody>
      </p:sp>
    </p:spTree>
    <p:extLst>
      <p:ext uri="{BB962C8B-B14F-4D97-AF65-F5344CB8AC3E}">
        <p14:creationId xmlns:p14="http://schemas.microsoft.com/office/powerpoint/2010/main" val="11402091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16</a:t>
            </a:fld>
            <a:endParaRPr lang="de-DE"/>
          </a:p>
        </p:txBody>
      </p:sp>
    </p:spTree>
    <p:extLst>
      <p:ext uri="{BB962C8B-B14F-4D97-AF65-F5344CB8AC3E}">
        <p14:creationId xmlns:p14="http://schemas.microsoft.com/office/powerpoint/2010/main" val="11402091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17</a:t>
            </a:fld>
            <a:endParaRPr lang="de-DE"/>
          </a:p>
        </p:txBody>
      </p:sp>
    </p:spTree>
    <p:extLst>
      <p:ext uri="{BB962C8B-B14F-4D97-AF65-F5344CB8AC3E}">
        <p14:creationId xmlns:p14="http://schemas.microsoft.com/office/powerpoint/2010/main" val="39819487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18</a:t>
            </a:fld>
            <a:endParaRPr lang="de-DE"/>
          </a:p>
        </p:txBody>
      </p:sp>
    </p:spTree>
    <p:extLst>
      <p:ext uri="{BB962C8B-B14F-4D97-AF65-F5344CB8AC3E}">
        <p14:creationId xmlns:p14="http://schemas.microsoft.com/office/powerpoint/2010/main" val="18360537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19</a:t>
            </a:fld>
            <a:endParaRPr lang="de-DE"/>
          </a:p>
        </p:txBody>
      </p:sp>
    </p:spTree>
    <p:extLst>
      <p:ext uri="{BB962C8B-B14F-4D97-AF65-F5344CB8AC3E}">
        <p14:creationId xmlns:p14="http://schemas.microsoft.com/office/powerpoint/2010/main" val="508669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2</a:t>
            </a:fld>
            <a:endParaRPr lang="de-DE"/>
          </a:p>
        </p:txBody>
      </p:sp>
    </p:spTree>
    <p:extLst>
      <p:ext uri="{BB962C8B-B14F-4D97-AF65-F5344CB8AC3E}">
        <p14:creationId xmlns:p14="http://schemas.microsoft.com/office/powerpoint/2010/main" val="37056232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20</a:t>
            </a:fld>
            <a:endParaRPr lang="de-DE"/>
          </a:p>
        </p:txBody>
      </p:sp>
    </p:spTree>
    <p:extLst>
      <p:ext uri="{BB962C8B-B14F-4D97-AF65-F5344CB8AC3E}">
        <p14:creationId xmlns:p14="http://schemas.microsoft.com/office/powerpoint/2010/main" val="20457724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21</a:t>
            </a:fld>
            <a:endParaRPr lang="de-DE"/>
          </a:p>
        </p:txBody>
      </p:sp>
    </p:spTree>
    <p:extLst>
      <p:ext uri="{BB962C8B-B14F-4D97-AF65-F5344CB8AC3E}">
        <p14:creationId xmlns:p14="http://schemas.microsoft.com/office/powerpoint/2010/main" val="31087542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22</a:t>
            </a:fld>
            <a:endParaRPr lang="de-DE"/>
          </a:p>
        </p:txBody>
      </p:sp>
    </p:spTree>
    <p:extLst>
      <p:ext uri="{BB962C8B-B14F-4D97-AF65-F5344CB8AC3E}">
        <p14:creationId xmlns:p14="http://schemas.microsoft.com/office/powerpoint/2010/main" val="31087542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23</a:t>
            </a:fld>
            <a:endParaRPr lang="de-DE"/>
          </a:p>
        </p:txBody>
      </p:sp>
    </p:spTree>
    <p:extLst>
      <p:ext uri="{BB962C8B-B14F-4D97-AF65-F5344CB8AC3E}">
        <p14:creationId xmlns:p14="http://schemas.microsoft.com/office/powerpoint/2010/main" val="31087542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24</a:t>
            </a:fld>
            <a:endParaRPr lang="de-DE"/>
          </a:p>
        </p:txBody>
      </p:sp>
    </p:spTree>
    <p:extLst>
      <p:ext uri="{BB962C8B-B14F-4D97-AF65-F5344CB8AC3E}">
        <p14:creationId xmlns:p14="http://schemas.microsoft.com/office/powerpoint/2010/main" val="17045070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25</a:t>
            </a:fld>
            <a:endParaRPr lang="de-DE"/>
          </a:p>
        </p:txBody>
      </p:sp>
    </p:spTree>
    <p:extLst>
      <p:ext uri="{BB962C8B-B14F-4D97-AF65-F5344CB8AC3E}">
        <p14:creationId xmlns:p14="http://schemas.microsoft.com/office/powerpoint/2010/main" val="29371018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26</a:t>
            </a:fld>
            <a:endParaRPr lang="de-DE"/>
          </a:p>
        </p:txBody>
      </p:sp>
    </p:spTree>
    <p:extLst>
      <p:ext uri="{BB962C8B-B14F-4D97-AF65-F5344CB8AC3E}">
        <p14:creationId xmlns:p14="http://schemas.microsoft.com/office/powerpoint/2010/main" val="29371018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27</a:t>
            </a:fld>
            <a:endParaRPr lang="de-DE"/>
          </a:p>
        </p:txBody>
      </p:sp>
    </p:spTree>
    <p:extLst>
      <p:ext uri="{BB962C8B-B14F-4D97-AF65-F5344CB8AC3E}">
        <p14:creationId xmlns:p14="http://schemas.microsoft.com/office/powerpoint/2010/main" val="29371018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28</a:t>
            </a:fld>
            <a:endParaRPr lang="de-DE"/>
          </a:p>
        </p:txBody>
      </p:sp>
    </p:spTree>
    <p:extLst>
      <p:ext uri="{BB962C8B-B14F-4D97-AF65-F5344CB8AC3E}">
        <p14:creationId xmlns:p14="http://schemas.microsoft.com/office/powerpoint/2010/main" val="15433568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29</a:t>
            </a:fld>
            <a:endParaRPr lang="de-DE"/>
          </a:p>
        </p:txBody>
      </p:sp>
    </p:spTree>
    <p:extLst>
      <p:ext uri="{BB962C8B-B14F-4D97-AF65-F5344CB8AC3E}">
        <p14:creationId xmlns:p14="http://schemas.microsoft.com/office/powerpoint/2010/main" val="1543356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Regulierte Sprachen/Plansprachen </a:t>
            </a:r>
            <a:r>
              <a:rPr lang="de-DE" dirty="0" smtClean="0">
                <a:sym typeface="Wingdings" panose="05000000000000000000" pitchFamily="2" charset="2"/>
              </a:rPr>
              <a:t> Erhöhung der Verständlichkeit, der Leser</a:t>
            </a:r>
            <a:r>
              <a:rPr lang="de-DE" baseline="0" dirty="0" smtClean="0">
                <a:sym typeface="Wingdings" panose="05000000000000000000" pitchFamily="2" charset="2"/>
              </a:rPr>
              <a:t> kann die </a:t>
            </a:r>
            <a:r>
              <a:rPr lang="de-DE" dirty="0" smtClean="0">
                <a:sym typeface="Wingdings" panose="05000000000000000000" pitchFamily="2" charset="2"/>
              </a:rPr>
              <a:t>Sprache leichter aufnehmen</a:t>
            </a:r>
            <a:endParaRPr lang="de-DE" dirty="0"/>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3</a:t>
            </a:fld>
            <a:endParaRPr lang="de-DE"/>
          </a:p>
        </p:txBody>
      </p:sp>
    </p:spTree>
    <p:extLst>
      <p:ext uri="{BB962C8B-B14F-4D97-AF65-F5344CB8AC3E}">
        <p14:creationId xmlns:p14="http://schemas.microsoft.com/office/powerpoint/2010/main" val="37103271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19163" y="754063"/>
            <a:ext cx="4959350" cy="3719512"/>
          </a:xfrm>
          <a:solidFill>
            <a:schemeClr val="accent1"/>
          </a:solidFill>
          <a:ln w="25400">
            <a:solidFill>
              <a:schemeClr val="accent1">
                <a:shade val="50000"/>
              </a:schemeClr>
            </a:solidFill>
          </a:ln>
        </p:spPr>
      </p:sp>
      <p:sp>
        <p:nvSpPr>
          <p:cNvPr id="37891" name="Notizenplatzhalter 2"/>
          <p:cNvSpPr>
            <a:spLocks noGrp="1"/>
          </p:cNvSpPr>
          <p:nvPr>
            <p:ph type="body" sz="quarter" idx="1"/>
          </p:nvPr>
        </p:nvSpPr>
        <p:spPr>
          <a:xfrm>
            <a:off x="680083" y="4714427"/>
            <a:ext cx="5437510" cy="4467150"/>
          </a:xfrm>
          <a:noFill/>
        </p:spPr>
        <p:txBody>
          <a:bodyPr/>
          <a:lstStyle/>
          <a:p>
            <a:endParaRPr lang="de-DE" alt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Wingdings" pitchFamily="2" charset="2"/>
              <a:buChar char="à"/>
            </a:pPr>
            <a:r>
              <a:rPr lang="de-DE" dirty="0" smtClean="0"/>
              <a:t>Menschen</a:t>
            </a:r>
            <a:r>
              <a:rPr lang="de-DE" baseline="0" dirty="0" smtClean="0"/>
              <a:t> mit </a:t>
            </a:r>
            <a:r>
              <a:rPr lang="de-DE" baseline="0" dirty="0" err="1" smtClean="0"/>
              <a:t>gB</a:t>
            </a:r>
            <a:r>
              <a:rPr lang="de-DE" baseline="0" dirty="0" smtClean="0"/>
              <a:t> sind meist geschäftsfähig und müssen Unterschriften leisten</a:t>
            </a:r>
          </a:p>
          <a:p>
            <a:pPr marL="171450" indent="-171450">
              <a:buFont typeface="Wingdings" pitchFamily="2" charset="2"/>
              <a:buChar char="à"/>
            </a:pPr>
            <a:r>
              <a:rPr lang="de-DE" baseline="0" dirty="0" smtClean="0"/>
              <a:t>Ziel ist, diese Menschen mündiger zu machen</a:t>
            </a:r>
          </a:p>
          <a:p>
            <a:endParaRPr lang="de-DE" dirty="0"/>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4</a:t>
            </a:fld>
            <a:endParaRPr lang="de-DE"/>
          </a:p>
        </p:txBody>
      </p:sp>
    </p:spTree>
    <p:extLst>
      <p:ext uri="{BB962C8B-B14F-4D97-AF65-F5344CB8AC3E}">
        <p14:creationId xmlns:p14="http://schemas.microsoft.com/office/powerpoint/2010/main" val="290640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Sprachkompetenzniveau</a:t>
            </a:r>
            <a:r>
              <a:rPr lang="de-DE" baseline="0" dirty="0" smtClean="0"/>
              <a:t> von LS/ES</a:t>
            </a:r>
            <a:endParaRPr lang="de-DE" dirty="0" smtClean="0"/>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5</a:t>
            </a:fld>
            <a:endParaRPr lang="de-DE"/>
          </a:p>
        </p:txBody>
      </p:sp>
    </p:spTree>
    <p:extLst>
      <p:ext uri="{BB962C8B-B14F-4D97-AF65-F5344CB8AC3E}">
        <p14:creationId xmlns:p14="http://schemas.microsoft.com/office/powerpoint/2010/main" val="2040520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6</a:t>
            </a:fld>
            <a:endParaRPr lang="de-DE"/>
          </a:p>
        </p:txBody>
      </p:sp>
    </p:spTree>
    <p:extLst>
      <p:ext uri="{BB962C8B-B14F-4D97-AF65-F5344CB8AC3E}">
        <p14:creationId xmlns:p14="http://schemas.microsoft.com/office/powerpoint/2010/main" val="3154245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7</a:t>
            </a:fld>
            <a:endParaRPr lang="de-DE"/>
          </a:p>
        </p:txBody>
      </p:sp>
    </p:spTree>
    <p:extLst>
      <p:ext uri="{BB962C8B-B14F-4D97-AF65-F5344CB8AC3E}">
        <p14:creationId xmlns:p14="http://schemas.microsoft.com/office/powerpoint/2010/main" val="1106465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aseline="0" dirty="0" smtClean="0"/>
              <a:t>Es ist ein geringeres Sprachkompetenzniveau bei Schülern zu verzeichnen </a:t>
            </a:r>
            <a:r>
              <a:rPr lang="de-DE" baseline="0" dirty="0" smtClean="0">
                <a:sym typeface="Wingdings" panose="05000000000000000000" pitchFamily="2" charset="2"/>
              </a:rPr>
              <a:t> LEO</a:t>
            </a:r>
          </a:p>
          <a:p>
            <a:endParaRPr lang="de-DE" dirty="0" smtClean="0"/>
          </a:p>
          <a:p>
            <a:r>
              <a:rPr lang="de-DE" dirty="0" smtClean="0"/>
              <a:t>18 – 64 Jährigen erwerbstätigen Bevölkerung</a:t>
            </a:r>
          </a:p>
          <a:p>
            <a:pPr marL="171450" indent="-171450">
              <a:buFont typeface="Wingdings" pitchFamily="2" charset="2"/>
              <a:buChar char="à"/>
            </a:pPr>
            <a:r>
              <a:rPr lang="de-DE" dirty="0" smtClean="0">
                <a:sym typeface="Wingdings" panose="05000000000000000000" pitchFamily="2" charset="2"/>
              </a:rPr>
              <a:t>Geringe</a:t>
            </a:r>
            <a:r>
              <a:rPr lang="de-DE" baseline="0" dirty="0" smtClean="0">
                <a:sym typeface="Wingdings" panose="05000000000000000000" pitchFamily="2" charset="2"/>
              </a:rPr>
              <a:t> Sprachkompetenz in der Bevölkerung</a:t>
            </a:r>
          </a:p>
          <a:p>
            <a:pPr marL="171450" indent="-171450">
              <a:buFont typeface="Wingdings" pitchFamily="2" charset="2"/>
              <a:buChar char="à"/>
            </a:pPr>
            <a:r>
              <a:rPr lang="de-DE" baseline="0" dirty="0" smtClean="0">
                <a:sym typeface="Wingdings" panose="05000000000000000000" pitchFamily="2" charset="2"/>
              </a:rPr>
              <a:t>Die aktuelle Eltern- und Großelterngeneration</a:t>
            </a:r>
          </a:p>
          <a:p>
            <a:pPr marL="171450" indent="-171450">
              <a:buFont typeface="Wingdings" pitchFamily="2" charset="2"/>
              <a:buChar char="à"/>
            </a:pPr>
            <a:r>
              <a:rPr lang="de-DE" baseline="0" dirty="0" smtClean="0">
                <a:sym typeface="Wingdings" panose="05000000000000000000" pitchFamily="2" charset="2"/>
              </a:rPr>
              <a:t>Elternhaus prägt die Schülerschaft</a:t>
            </a:r>
          </a:p>
          <a:p>
            <a:pPr marL="0" indent="0">
              <a:buFont typeface="Wingdings" pitchFamily="2" charset="2"/>
              <a:buNone/>
            </a:pPr>
            <a:endParaRPr lang="de-DE" baseline="0" dirty="0" smtClean="0">
              <a:sym typeface="Wingdings" panose="05000000000000000000" pitchFamily="2" charset="2"/>
            </a:endParaRPr>
          </a:p>
          <a:p>
            <a:pPr marL="171450" indent="-171450">
              <a:buFont typeface="Wingdings" pitchFamily="2" charset="2"/>
              <a:buChar char="à"/>
            </a:pPr>
            <a:r>
              <a:rPr lang="de-DE" baseline="0" dirty="0" smtClean="0">
                <a:sym typeface="Wingdings" panose="05000000000000000000" pitchFamily="2" charset="2"/>
              </a:rPr>
              <a:t>Funktionale Analphabeten: Versäumnis von Schule</a:t>
            </a:r>
          </a:p>
          <a:p>
            <a:pPr marL="171450" indent="-171450">
              <a:buFont typeface="Wingdings" pitchFamily="2" charset="2"/>
              <a:buChar char="à"/>
            </a:pPr>
            <a:r>
              <a:rPr lang="de-DE" baseline="0" dirty="0" smtClean="0">
                <a:sym typeface="Wingdings" panose="05000000000000000000" pitchFamily="2" charset="2"/>
              </a:rPr>
              <a:t>Viele Schüler steigen bei schwierigen Texten aus</a:t>
            </a:r>
          </a:p>
          <a:p>
            <a:pPr marL="171450" indent="-171450">
              <a:buFont typeface="Wingdings" pitchFamily="2" charset="2"/>
              <a:buChar char="à"/>
            </a:pPr>
            <a:endParaRPr lang="de-DE" baseline="0" dirty="0" smtClean="0">
              <a:sym typeface="Wingdings" panose="05000000000000000000" pitchFamily="2" charset="2"/>
            </a:endParaRPr>
          </a:p>
          <a:p>
            <a:pPr marL="171450" marR="0" indent="-171450" algn="l" defTabSz="914400" rtl="0" eaLnBrk="0" fontAlgn="base" latinLnBrk="0" hangingPunct="0">
              <a:lnSpc>
                <a:spcPct val="100000"/>
              </a:lnSpc>
              <a:spcBef>
                <a:spcPct val="30000"/>
              </a:spcBef>
              <a:spcAft>
                <a:spcPct val="0"/>
              </a:spcAft>
              <a:buClrTx/>
              <a:buSzTx/>
              <a:buFont typeface="Wingdings" pitchFamily="2" charset="2"/>
              <a:buChar char="à"/>
              <a:tabLst/>
              <a:defRPr/>
            </a:pPr>
            <a:r>
              <a:rPr lang="de-DE" dirty="0" smtClean="0"/>
              <a:t>ES als Mittel der Differenzierung </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de-DE" dirty="0" smtClean="0">
                <a:sym typeface="Wingdings" panose="05000000000000000000" pitchFamily="2" charset="2"/>
              </a:rPr>
              <a:t>es geht um eine</a:t>
            </a:r>
            <a:r>
              <a:rPr lang="de-DE" baseline="0" dirty="0" smtClean="0">
                <a:sym typeface="Wingdings" panose="05000000000000000000" pitchFamily="2" charset="2"/>
              </a:rPr>
              <a:t> adäquate Bewertung des Schülers</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de-DE" baseline="0" dirty="0" smtClean="0">
                <a:sym typeface="Wingdings" panose="05000000000000000000" pitchFamily="2" charset="2"/>
              </a:rPr>
              <a:t>Eine Bewertung nach Kompetenzen </a:t>
            </a:r>
          </a:p>
          <a:p>
            <a:pPr marL="628650" marR="0" lvl="1"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de-DE" baseline="0" dirty="0" smtClean="0">
                <a:sym typeface="Wingdings" panose="05000000000000000000" pitchFamily="2" charset="2"/>
              </a:rPr>
              <a:t>Beispiel Mathe – Textaufgabe: 1) Soll die Aufgabe gerechnet werden? Oder: 2) Soll der Schüler herausbekommen was zu tun ist?</a:t>
            </a:r>
          </a:p>
          <a:p>
            <a:pPr marL="628650" marR="0" lvl="1"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de-DE" baseline="0" dirty="0" smtClean="0">
                <a:sym typeface="Wingdings" panose="05000000000000000000" pitchFamily="2" charset="2"/>
              </a:rPr>
              <a:t>1) der Text kann vereinfacht werden  Benotung: Aufgabe richtig gerechnet, aber Text nicht verstanden Note 3 und nicht Note 1  wenn Aufgabe nicht verstanden wird und dadurch nicht gerechnet wird, obwohl es der Schüler könnte  Note 6</a:t>
            </a:r>
          </a:p>
          <a:p>
            <a:pPr marL="628650" marR="0" lvl="1"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de-DE" baseline="0" dirty="0" smtClean="0">
                <a:sym typeface="Wingdings" panose="05000000000000000000" pitchFamily="2" charset="2"/>
              </a:rPr>
              <a:t>Beispiel Fachunterricht: Die Vermittlung von Deutschkenntnissen steht nicht im Vordergrund, daher Texte vereinfachen</a:t>
            </a:r>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8</a:t>
            </a:fld>
            <a:endParaRPr lang="de-DE"/>
          </a:p>
        </p:txBody>
      </p:sp>
    </p:spTree>
    <p:extLst>
      <p:ext uri="{BB962C8B-B14F-4D97-AF65-F5344CB8AC3E}">
        <p14:creationId xmlns:p14="http://schemas.microsoft.com/office/powerpoint/2010/main" val="2564337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FB8A9243-BFFC-4F4F-B6A4-874A86CED22C}" type="slidenum">
              <a:rPr lang="de-DE" smtClean="0"/>
              <a:pPr>
                <a:defRPr/>
              </a:pPr>
              <a:t>9</a:t>
            </a:fld>
            <a:endParaRPr lang="de-DE"/>
          </a:p>
        </p:txBody>
      </p:sp>
    </p:spTree>
    <p:extLst>
      <p:ext uri="{BB962C8B-B14F-4D97-AF65-F5344CB8AC3E}">
        <p14:creationId xmlns:p14="http://schemas.microsoft.com/office/powerpoint/2010/main" val="1140209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lvl1pPr>
              <a:defRPr>
                <a:latin typeface="Calibri" panose="020F0502020204030204" pitchFamily="34" charset="0"/>
              </a:defRPr>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atin typeface="Calibri" panose="020F050202020403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smtClean="0"/>
              <a:t>Formatvorlage des Untertitelmasters durch Klicken bearbeiten</a:t>
            </a:r>
            <a:endParaRPr lang="de-DE" dirty="0"/>
          </a:p>
        </p:txBody>
      </p:sp>
      <p:sp>
        <p:nvSpPr>
          <p:cNvPr id="4" name="Rectangle 4"/>
          <p:cNvSpPr>
            <a:spLocks noGrp="1" noChangeArrowheads="1"/>
          </p:cNvSpPr>
          <p:nvPr>
            <p:ph type="dt" sz="half" idx="10"/>
          </p:nvPr>
        </p:nvSpPr>
        <p:spPr>
          <a:ln/>
        </p:spPr>
        <p:txBody>
          <a:bodyPr/>
          <a:lstStyle>
            <a:lvl1pPr>
              <a:defRPr>
                <a:latin typeface="Calibri" panose="020F0502020204030204" pitchFamily="34" charset="0"/>
              </a:defRPr>
            </a:lvl1pPr>
          </a:lstStyle>
          <a:p>
            <a:pPr>
              <a:defRPr/>
            </a:pPr>
            <a:endParaRPr lang="de-DE" dirty="0"/>
          </a:p>
        </p:txBody>
      </p:sp>
      <p:sp>
        <p:nvSpPr>
          <p:cNvPr id="5" name="Rectangle 5"/>
          <p:cNvSpPr>
            <a:spLocks noGrp="1" noChangeArrowheads="1"/>
          </p:cNvSpPr>
          <p:nvPr>
            <p:ph type="ftr" sz="quarter" idx="11"/>
          </p:nvPr>
        </p:nvSpPr>
        <p:spPr>
          <a:ln/>
        </p:spPr>
        <p:txBody>
          <a:bodyPr/>
          <a:lstStyle>
            <a:lvl1pPr>
              <a:defRPr>
                <a:latin typeface="Calibri" panose="020F0502020204030204" pitchFamily="34" charset="0"/>
              </a:defRPr>
            </a:lvl1pPr>
          </a:lstStyle>
          <a:p>
            <a:pPr>
              <a:defRPr/>
            </a:pPr>
            <a:endParaRPr lang="de-DE" dirty="0"/>
          </a:p>
        </p:txBody>
      </p:sp>
      <p:sp>
        <p:nvSpPr>
          <p:cNvPr id="6" name="Rectangle 6"/>
          <p:cNvSpPr>
            <a:spLocks noGrp="1" noChangeArrowheads="1"/>
          </p:cNvSpPr>
          <p:nvPr>
            <p:ph type="sldNum" sz="quarter" idx="12"/>
          </p:nvPr>
        </p:nvSpPr>
        <p:spPr>
          <a:ln/>
        </p:spPr>
        <p:txBody>
          <a:bodyPr/>
          <a:lstStyle>
            <a:lvl1pPr>
              <a:defRPr>
                <a:latin typeface="Calibri" panose="020F0502020204030204" pitchFamily="34" charset="0"/>
              </a:defRPr>
            </a:lvl1pPr>
          </a:lstStyle>
          <a:p>
            <a:pPr>
              <a:defRPr/>
            </a:pPr>
            <a:fld id="{DD8719A3-16E3-49CC-B728-9E4057982C37}" type="slidenum">
              <a:rPr lang="de-DE" smtClean="0"/>
              <a:pPr>
                <a:defRPr/>
              </a:pPr>
              <a:t>‹Nr.›</a:t>
            </a:fld>
            <a:endParaRPr lang="de-DE" dirty="0"/>
          </a:p>
        </p:txBody>
      </p:sp>
    </p:spTree>
    <p:extLst>
      <p:ext uri="{BB962C8B-B14F-4D97-AF65-F5344CB8AC3E}">
        <p14:creationId xmlns:p14="http://schemas.microsoft.com/office/powerpoint/2010/main" val="1915247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1981200"/>
            <a:ext cx="7772400" cy="4114800"/>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261C3DB3-9B65-4E8A-B29B-180DB20A45B0}" type="slidenum">
              <a:rPr lang="de-DE"/>
              <a:pPr>
                <a:defRPr/>
              </a:pPr>
              <a:t>‹Nr.›</a:t>
            </a:fld>
            <a:endParaRPr lang="de-DE"/>
          </a:p>
        </p:txBody>
      </p:sp>
    </p:spTree>
    <p:extLst>
      <p:ext uri="{BB962C8B-B14F-4D97-AF65-F5344CB8AC3E}">
        <p14:creationId xmlns:p14="http://schemas.microsoft.com/office/powerpoint/2010/main" val="1252058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21362"/>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21362"/>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8C4F0EAD-D329-4751-968A-F254F467F62F}" type="slidenum">
              <a:rPr lang="de-DE"/>
              <a:pPr>
                <a:defRPr/>
              </a:pPr>
              <a:t>‹Nr.›</a:t>
            </a:fld>
            <a:endParaRPr lang="de-DE"/>
          </a:p>
        </p:txBody>
      </p:sp>
    </p:spTree>
    <p:extLst>
      <p:ext uri="{BB962C8B-B14F-4D97-AF65-F5344CB8AC3E}">
        <p14:creationId xmlns:p14="http://schemas.microsoft.com/office/powerpoint/2010/main" val="599127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el, Inhalt und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648200" y="1981200"/>
            <a:ext cx="3810000" cy="4114800"/>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F4261BDE-0DF2-4756-BF37-FAA09C16D749}" type="slidenum">
              <a:rPr lang="de-DE"/>
              <a:pPr>
                <a:defRPr/>
              </a:pPr>
              <a:t>‹Nr.›</a:t>
            </a:fld>
            <a:endParaRPr lang="de-DE"/>
          </a:p>
        </p:txBody>
      </p:sp>
    </p:spTree>
    <p:extLst>
      <p:ext uri="{BB962C8B-B14F-4D97-AF65-F5344CB8AC3E}">
        <p14:creationId xmlns:p14="http://schemas.microsoft.com/office/powerpoint/2010/main" val="947861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Titel, zwei Inhalte und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quarter" idx="1"/>
          </p:nvPr>
        </p:nvSpPr>
        <p:spPr>
          <a:xfrm>
            <a:off x="685800" y="1981200"/>
            <a:ext cx="3810000" cy="1981200"/>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685800" y="4114800"/>
            <a:ext cx="3810000" cy="1981200"/>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half" idx="3"/>
          </p:nvPr>
        </p:nvSpPr>
        <p:spPr>
          <a:xfrm>
            <a:off x="4648200" y="1981200"/>
            <a:ext cx="3810000" cy="4114800"/>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Rectangle 4"/>
          <p:cNvSpPr>
            <a:spLocks noGrp="1" noChangeArrowheads="1"/>
          </p:cNvSpPr>
          <p:nvPr>
            <p:ph type="dt" sz="half" idx="10"/>
          </p:nvPr>
        </p:nvSpPr>
        <p:spPr>
          <a:ln/>
        </p:spPr>
        <p:txBody>
          <a:bodyPr/>
          <a:lstStyle>
            <a:lvl1pPr>
              <a:defRPr/>
            </a:lvl1pPr>
          </a:lstStyle>
          <a:p>
            <a:pPr>
              <a:defRPr/>
            </a:pPr>
            <a:endParaRPr lang="de-DE"/>
          </a:p>
        </p:txBody>
      </p:sp>
      <p:sp>
        <p:nvSpPr>
          <p:cNvPr id="7" name="Rectangle 5"/>
          <p:cNvSpPr>
            <a:spLocks noGrp="1" noChangeArrowheads="1"/>
          </p:cNvSpPr>
          <p:nvPr>
            <p:ph type="ftr" sz="quarter" idx="11"/>
          </p:nvPr>
        </p:nvSpPr>
        <p:spPr>
          <a:ln/>
        </p:spPr>
        <p:txBody>
          <a:bodyPr/>
          <a:lstStyle>
            <a:lvl1pPr>
              <a:defRPr/>
            </a:lvl1pPr>
          </a:lstStyle>
          <a:p>
            <a:pPr>
              <a:defRPr/>
            </a:pPr>
            <a:endParaRPr lang="de-DE"/>
          </a:p>
        </p:txBody>
      </p:sp>
      <p:sp>
        <p:nvSpPr>
          <p:cNvPr id="8" name="Rectangle 6"/>
          <p:cNvSpPr>
            <a:spLocks noGrp="1" noChangeArrowheads="1"/>
          </p:cNvSpPr>
          <p:nvPr>
            <p:ph type="sldNum" sz="quarter" idx="12"/>
          </p:nvPr>
        </p:nvSpPr>
        <p:spPr>
          <a:ln/>
        </p:spPr>
        <p:txBody>
          <a:bodyPr/>
          <a:lstStyle>
            <a:lvl1pPr>
              <a:defRPr/>
            </a:lvl1pPr>
          </a:lstStyle>
          <a:p>
            <a:pPr>
              <a:defRPr/>
            </a:pPr>
            <a:fld id="{537780EF-67B4-454F-B5F8-E03D5CAA7FEC}" type="slidenum">
              <a:rPr lang="de-DE"/>
              <a:pPr>
                <a:defRPr/>
              </a:pPr>
              <a:t>‹Nr.›</a:t>
            </a:fld>
            <a:endParaRPr lang="de-DE"/>
          </a:p>
        </p:txBody>
      </p:sp>
    </p:spTree>
    <p:extLst>
      <p:ext uri="{BB962C8B-B14F-4D97-AF65-F5344CB8AC3E}">
        <p14:creationId xmlns:p14="http://schemas.microsoft.com/office/powerpoint/2010/main" val="3730341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868023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57A67843-064C-4FD2-B903-1B2A6C390F6D}" type="slidenum">
              <a:rPr lang="de-DE"/>
              <a:pPr>
                <a:defRPr/>
              </a:pPr>
              <a:t>‹Nr.›</a:t>
            </a:fld>
            <a:endParaRPr lang="de-DE"/>
          </a:p>
        </p:txBody>
      </p:sp>
    </p:spTree>
    <p:extLst>
      <p:ext uri="{BB962C8B-B14F-4D97-AF65-F5344CB8AC3E}">
        <p14:creationId xmlns:p14="http://schemas.microsoft.com/office/powerpoint/2010/main" val="2027010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3B87F7FC-6E77-4BC1-AB01-31BBE1D88EDC}" type="slidenum">
              <a:rPr lang="de-DE"/>
              <a:pPr>
                <a:defRPr/>
              </a:pPr>
              <a:t>‹Nr.›</a:t>
            </a:fld>
            <a:endParaRPr lang="de-DE"/>
          </a:p>
        </p:txBody>
      </p:sp>
    </p:spTree>
    <p:extLst>
      <p:ext uri="{BB962C8B-B14F-4D97-AF65-F5344CB8AC3E}">
        <p14:creationId xmlns:p14="http://schemas.microsoft.com/office/powerpoint/2010/main" val="257403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7DC6E714-6AEB-4EF7-9C6D-4A881F99BC2E}" type="slidenum">
              <a:rPr lang="de-DE"/>
              <a:pPr>
                <a:defRPr/>
              </a:pPr>
              <a:t>‹Nr.›</a:t>
            </a:fld>
            <a:endParaRPr lang="de-DE"/>
          </a:p>
        </p:txBody>
      </p:sp>
    </p:spTree>
    <p:extLst>
      <p:ext uri="{BB962C8B-B14F-4D97-AF65-F5344CB8AC3E}">
        <p14:creationId xmlns:p14="http://schemas.microsoft.com/office/powerpoint/2010/main" val="3175090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077B1315-ECF1-4DE0-8E51-53C3F8F5995D}" type="slidenum">
              <a:rPr lang="de-DE"/>
              <a:pPr>
                <a:defRPr/>
              </a:pPr>
              <a:t>‹Nr.›</a:t>
            </a:fld>
            <a:endParaRPr lang="de-DE"/>
          </a:p>
        </p:txBody>
      </p:sp>
    </p:spTree>
    <p:extLst>
      <p:ext uri="{BB962C8B-B14F-4D97-AF65-F5344CB8AC3E}">
        <p14:creationId xmlns:p14="http://schemas.microsoft.com/office/powerpoint/2010/main" val="1071361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6DE1A6CB-4CB5-440D-864D-F8A62ED05CA2}" type="slidenum">
              <a:rPr lang="de-DE"/>
              <a:pPr>
                <a:defRPr/>
              </a:pPr>
              <a:t>‹Nr.›</a:t>
            </a:fld>
            <a:endParaRPr lang="de-DE"/>
          </a:p>
        </p:txBody>
      </p:sp>
    </p:spTree>
    <p:extLst>
      <p:ext uri="{BB962C8B-B14F-4D97-AF65-F5344CB8AC3E}">
        <p14:creationId xmlns:p14="http://schemas.microsoft.com/office/powerpoint/2010/main" val="3111286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BFC7BED1-6AB1-404D-8F50-68E6A735CC7C}" type="slidenum">
              <a:rPr lang="de-DE"/>
              <a:pPr>
                <a:defRPr/>
              </a:pPr>
              <a:t>‹Nr.›</a:t>
            </a:fld>
            <a:endParaRPr lang="de-DE"/>
          </a:p>
        </p:txBody>
      </p:sp>
    </p:spTree>
    <p:extLst>
      <p:ext uri="{BB962C8B-B14F-4D97-AF65-F5344CB8AC3E}">
        <p14:creationId xmlns:p14="http://schemas.microsoft.com/office/powerpoint/2010/main" val="751624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AF7ABA3B-CA5F-4401-B703-C99E9E3264B3}" type="slidenum">
              <a:rPr lang="de-DE"/>
              <a:pPr>
                <a:defRPr/>
              </a:pPr>
              <a:t>‹Nr.›</a:t>
            </a:fld>
            <a:endParaRPr lang="de-DE"/>
          </a:p>
        </p:txBody>
      </p:sp>
    </p:spTree>
    <p:extLst>
      <p:ext uri="{BB962C8B-B14F-4D97-AF65-F5344CB8AC3E}">
        <p14:creationId xmlns:p14="http://schemas.microsoft.com/office/powerpoint/2010/main" val="2480298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Calibri" panose="020F0502020204030204" pitchFamily="34" charset="0"/>
              </a:defRPr>
            </a:lvl1pPr>
          </a:lstStyle>
          <a:p>
            <a:pPr>
              <a:defRPr/>
            </a:pPr>
            <a:endParaRPr lang="de-DE"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Calibri" panose="020F0502020204030204" pitchFamily="34" charset="0"/>
              </a:defRPr>
            </a:lvl1pPr>
          </a:lstStyle>
          <a:p>
            <a:pPr>
              <a:defRPr/>
            </a:pPr>
            <a:endParaRPr lang="de-DE"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Calibri" panose="020F0502020204030204" pitchFamily="34" charset="0"/>
              </a:defRPr>
            </a:lvl1pPr>
          </a:lstStyle>
          <a:p>
            <a:pPr>
              <a:defRPr/>
            </a:pPr>
            <a:fld id="{A11B95E7-9EF2-4657-ACCE-9EAEF75270B6}" type="slidenum">
              <a:rPr lang="de-DE" smtClean="0"/>
              <a:pPr>
                <a:defRPr/>
              </a:pPr>
              <a:t>‹Nr.›</a:t>
            </a:fld>
            <a:endParaRPr lang="de-DE" dirty="0"/>
          </a:p>
        </p:txBody>
      </p:sp>
      <p:sp>
        <p:nvSpPr>
          <p:cNvPr id="2" name="Rectangle 9"/>
          <p:cNvSpPr>
            <a:spLocks noChangeArrowheads="1"/>
          </p:cNvSpPr>
          <p:nvPr/>
        </p:nvSpPr>
        <p:spPr bwMode="auto">
          <a:xfrm>
            <a:off x="0" y="0"/>
            <a:ext cx="9186863" cy="866775"/>
          </a:xfrm>
          <a:prstGeom prst="rect">
            <a:avLst/>
          </a:prstGeom>
          <a:noFill/>
          <a:ln>
            <a:noFill/>
          </a:ln>
          <a:effectLst/>
          <a:extLst>
            <a:ext uri="{909E8E84-426E-40DD-AFC4-6F175D3DCCD1}">
              <a14:hiddenFill xmlns:a14="http://schemas.microsoft.com/office/drawing/2010/main">
                <a:solidFill>
                  <a:srgbClr val="747F9B"/>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 name="Rectangle 11"/>
          <p:cNvSpPr>
            <a:spLocks noChangeArrowheads="1"/>
          </p:cNvSpPr>
          <p:nvPr/>
        </p:nvSpPr>
        <p:spPr bwMode="auto">
          <a:xfrm>
            <a:off x="0" y="838200"/>
            <a:ext cx="9144000" cy="990600"/>
          </a:xfrm>
          <a:prstGeom prst="rect">
            <a:avLst/>
          </a:prstGeom>
          <a:solidFill>
            <a:srgbClr val="FCA019"/>
          </a:solidFill>
          <a:ln>
            <a:noFill/>
          </a:ln>
          <a:effectLst/>
          <a:extLst/>
        </p:spPr>
        <p:txBody>
          <a:bodyPr wrap="none" anchor="ctr"/>
          <a:lstStyle/>
          <a:p>
            <a:endParaRPr lang="de-DE"/>
          </a:p>
        </p:txBody>
      </p:sp>
      <p:pic>
        <p:nvPicPr>
          <p:cNvPr id="6" name="Grafik 5"/>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5724128" y="162341"/>
            <a:ext cx="2662314" cy="509469"/>
          </a:xfrm>
          <a:prstGeom prst="rect">
            <a:avLst/>
          </a:prstGeom>
        </p:spPr>
      </p:pic>
    </p:spTree>
  </p:cSld>
  <p:clrMap bg1="lt1" tx1="dk1" bg2="lt2" tx2="dk2" accent1="accent1" accent2="accent2" accent3="accent3" accent4="accent4" accent5="accent5" accent6="accent6" hlink="hlink" folHlink="folHlink"/>
  <p:sldLayoutIdLst>
    <p:sldLayoutId id="2147483710" r:id="rId1"/>
    <p:sldLayoutId id="2147483722"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395288" y="2338536"/>
            <a:ext cx="8564562" cy="4114800"/>
          </a:xfrm>
          <a:prstGeom prst="rect">
            <a:avLst/>
          </a:prstGeom>
        </p:spPr>
        <p:txBody>
          <a:bodyPr/>
          <a:lstStyle/>
          <a:p>
            <a:pPr marL="0" indent="0" eaLnBrk="1" hangingPunct="1">
              <a:buNone/>
              <a:defRPr/>
            </a:pPr>
            <a:endParaRPr lang="de-DE" dirty="0" smtClean="0"/>
          </a:p>
          <a:p>
            <a:pPr marL="0" indent="0">
              <a:buFontTx/>
              <a:buNone/>
              <a:defRPr/>
            </a:pPr>
            <a:r>
              <a:rPr lang="de-DE" sz="4000" b="1" dirty="0" smtClean="0">
                <a:latin typeface="Calibri" pitchFamily="34" charset="0"/>
                <a:cs typeface="Calibri" pitchFamily="34" charset="0"/>
              </a:rPr>
              <a:t>Leichte Sprache und </a:t>
            </a:r>
            <a:br>
              <a:rPr lang="de-DE" sz="4000" b="1" dirty="0" smtClean="0">
                <a:latin typeface="Calibri" pitchFamily="34" charset="0"/>
                <a:cs typeface="Calibri" pitchFamily="34" charset="0"/>
              </a:rPr>
            </a:br>
            <a:r>
              <a:rPr lang="de-DE" sz="4000" b="1" dirty="0" smtClean="0">
                <a:latin typeface="Calibri" pitchFamily="34" charset="0"/>
                <a:cs typeface="Calibri" pitchFamily="34" charset="0"/>
              </a:rPr>
              <a:t>Einfache Sprache </a:t>
            </a:r>
          </a:p>
          <a:p>
            <a:pPr marL="0" indent="0">
              <a:buFontTx/>
              <a:buNone/>
              <a:defRPr/>
            </a:pPr>
            <a:r>
              <a:rPr lang="de-DE" sz="4000" b="1" dirty="0" smtClean="0">
                <a:latin typeface="Calibri" pitchFamily="34" charset="0"/>
                <a:cs typeface="Calibri" pitchFamily="34" charset="0"/>
              </a:rPr>
              <a:t>als Mittel der Differenzierung</a:t>
            </a:r>
            <a:endParaRPr lang="de-DE" sz="4000" dirty="0" smtClean="0">
              <a:latin typeface="Calibri" pitchFamily="34" charset="0"/>
              <a:cs typeface="Calibri" pitchFamily="34" charset="0"/>
            </a:endParaRPr>
          </a:p>
          <a:p>
            <a:pPr marL="0" indent="0">
              <a:buFontTx/>
              <a:buNone/>
              <a:defRPr/>
            </a:pPr>
            <a:endParaRPr lang="de-DE" sz="2400" dirty="0">
              <a:latin typeface="Calibri" pitchFamily="34" charset="0"/>
              <a:cs typeface="Calibri" pitchFamily="34" charset="0"/>
            </a:endParaRPr>
          </a:p>
          <a:p>
            <a:pPr marL="0" indent="0">
              <a:buFontTx/>
              <a:buNone/>
              <a:defRPr/>
            </a:pPr>
            <a:endParaRPr lang="de-DE" sz="2400" dirty="0" smtClean="0">
              <a:latin typeface="Calibri" pitchFamily="34" charset="0"/>
              <a:cs typeface="Calibri" pitchFamily="34" charset="0"/>
            </a:endParaRPr>
          </a:p>
          <a:p>
            <a:pPr marL="0" indent="0">
              <a:buFontTx/>
              <a:buNone/>
              <a:defRPr/>
            </a:pPr>
            <a:endParaRPr lang="de-DE" sz="2400" dirty="0" smtClean="0">
              <a:latin typeface="Calibri" pitchFamily="34" charset="0"/>
              <a:cs typeface="Calibri" pitchFamily="34" charset="0"/>
            </a:endParaRPr>
          </a:p>
          <a:p>
            <a:pPr marL="0" indent="0">
              <a:buFontTx/>
              <a:buNone/>
              <a:defRPr/>
            </a:pPr>
            <a:endParaRPr lang="de-DE" sz="2400" dirty="0">
              <a:latin typeface="Calibri" pitchFamily="34" charset="0"/>
              <a:cs typeface="Calibri" pitchFamily="34" charset="0"/>
            </a:endParaRPr>
          </a:p>
        </p:txBody>
      </p:sp>
    </p:spTree>
    <p:extLst>
      <p:ext uri="{BB962C8B-B14F-4D97-AF65-F5344CB8AC3E}">
        <p14:creationId xmlns:p14="http://schemas.microsoft.com/office/powerpoint/2010/main" val="1433239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467544" y="2276872"/>
            <a:ext cx="7715200" cy="2952328"/>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fontAlgn="auto" hangingPunct="1">
              <a:spcBef>
                <a:spcPct val="0"/>
              </a:spcBef>
              <a:spcAft>
                <a:spcPts val="1200"/>
              </a:spcAft>
              <a:buClr>
                <a:srgbClr val="FCA019"/>
              </a:buClr>
              <a:buFont typeface="Aharoni" panose="02010803020104030203" pitchFamily="2" charset="-79"/>
              <a:buChar char="l"/>
              <a:defRPr/>
            </a:pPr>
            <a:r>
              <a:rPr lang="de-DE" sz="2400" kern="0" dirty="0" smtClean="0">
                <a:latin typeface="Calibri" panose="020F0502020204030204" pitchFamily="34" charset="0"/>
              </a:rPr>
              <a:t>adäquate Bewertung des Schülers</a:t>
            </a:r>
          </a:p>
          <a:p>
            <a:pPr eaLnBrk="1" fontAlgn="auto" hangingPunct="1">
              <a:spcBef>
                <a:spcPct val="0"/>
              </a:spcBef>
              <a:spcAft>
                <a:spcPts val="1200"/>
              </a:spcAft>
              <a:buClr>
                <a:srgbClr val="FCA019"/>
              </a:buClr>
              <a:buFont typeface="Aharoni" panose="02010803020104030203" pitchFamily="2" charset="-79"/>
              <a:buChar char="l"/>
              <a:defRPr/>
            </a:pPr>
            <a:r>
              <a:rPr lang="de-DE" sz="2400" kern="0" dirty="0" smtClean="0">
                <a:latin typeface="Calibri" panose="020F0502020204030204" pitchFamily="34" charset="0"/>
              </a:rPr>
              <a:t>Bewertung nach Kompetenzen – </a:t>
            </a:r>
            <a:br>
              <a:rPr lang="de-DE" sz="2400" kern="0" dirty="0" smtClean="0">
                <a:latin typeface="Calibri" panose="020F0502020204030204" pitchFamily="34" charset="0"/>
              </a:rPr>
            </a:br>
            <a:r>
              <a:rPr lang="de-DE" sz="2400" kern="0" dirty="0" smtClean="0">
                <a:latin typeface="Calibri" panose="020F0502020204030204" pitchFamily="34" charset="0"/>
              </a:rPr>
              <a:t>Es wird bewertet, was der Schüler leisten kann.</a:t>
            </a:r>
          </a:p>
          <a:p>
            <a:pPr eaLnBrk="1" fontAlgn="auto" hangingPunct="1">
              <a:spcBef>
                <a:spcPct val="0"/>
              </a:spcBef>
              <a:spcAft>
                <a:spcPts val="1200"/>
              </a:spcAft>
              <a:buClr>
                <a:srgbClr val="FCA019"/>
              </a:buClr>
              <a:buFont typeface="Aharoni" panose="02010803020104030203" pitchFamily="2" charset="-79"/>
              <a:buChar char="l"/>
              <a:defRPr/>
            </a:pPr>
            <a:r>
              <a:rPr lang="de-DE" sz="2400" kern="0" dirty="0" smtClean="0">
                <a:latin typeface="Calibri" panose="020F0502020204030204" pitchFamily="34" charset="0"/>
              </a:rPr>
              <a:t>Nachteilsausgleich: Erreichung der Lernziele durch Hilfestellung</a:t>
            </a:r>
          </a:p>
          <a:p>
            <a:pPr marL="0" indent="0">
              <a:buFontTx/>
              <a:buNone/>
            </a:pPr>
            <a:endParaRPr lang="de-DE" sz="2400" kern="0" dirty="0"/>
          </a:p>
        </p:txBody>
      </p:sp>
      <p:sp>
        <p:nvSpPr>
          <p:cNvPr id="5" name="Text Box 2"/>
          <p:cNvSpPr txBox="1">
            <a:spLocks noChangeArrowheads="1"/>
          </p:cNvSpPr>
          <p:nvPr/>
        </p:nvSpPr>
        <p:spPr bwMode="auto">
          <a:xfrm>
            <a:off x="467544" y="864972"/>
            <a:ext cx="8229600" cy="97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chemeClr val="bg1">
                    <a:lumMod val="95000"/>
                  </a:schemeClr>
                </a:solidFill>
                <a:latin typeface="Calibri"/>
              </a:rPr>
              <a:t>Einfache Sprache als Mittel zur Binnendifferenzierung</a:t>
            </a:r>
            <a:endParaRPr lang="de-DE" dirty="0">
              <a:solidFill>
                <a:schemeClr val="bg1">
                  <a:lumMod val="95000"/>
                </a:schemeClr>
              </a:solidFill>
              <a:latin typeface="Calibri" pitchFamily="34" charset="0"/>
              <a:cs typeface="Calibri" pitchFamily="34" charset="0"/>
            </a:endParaRPr>
          </a:p>
        </p:txBody>
      </p:sp>
    </p:spTree>
    <p:extLst>
      <p:ext uri="{BB962C8B-B14F-4D97-AF65-F5344CB8AC3E}">
        <p14:creationId xmlns:p14="http://schemas.microsoft.com/office/powerpoint/2010/main" val="37623516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4294967295"/>
          </p:nvPr>
        </p:nvSpPr>
        <p:spPr bwMode="auto">
          <a:xfrm>
            <a:off x="480368" y="2276872"/>
            <a:ext cx="8458200" cy="4248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lnSpc>
                <a:spcPct val="110000"/>
              </a:lnSpc>
              <a:buNone/>
            </a:pPr>
            <a:r>
              <a:rPr lang="de-DE" sz="2400" dirty="0" smtClean="0">
                <a:solidFill>
                  <a:schemeClr val="accent4"/>
                </a:solidFill>
                <a:latin typeface="Calibri" pitchFamily="34" charset="0"/>
                <a:cs typeface="Calibri" pitchFamily="34" charset="0"/>
              </a:rPr>
              <a:t>z. B.: Mathematik (Klasse 4)</a:t>
            </a:r>
          </a:p>
          <a:p>
            <a:pPr marL="0" indent="0">
              <a:lnSpc>
                <a:spcPct val="115000"/>
              </a:lnSpc>
              <a:spcAft>
                <a:spcPts val="0"/>
              </a:spcAft>
              <a:buNone/>
            </a:pPr>
            <a:r>
              <a:rPr lang="de-DE" sz="2000" dirty="0">
                <a:latin typeface="Calibri"/>
                <a:ea typeface="Times New Roman"/>
                <a:cs typeface="Times New Roman"/>
              </a:rPr>
              <a:t>Eine Lehrerin will mit ihrer 4. Klasse eine fünftägige Ferienfahrt ins Gebirge unternehmen. Für die Unterkunft werden täglich 18 € pro Kind angerechnet. Für die Besichtigung eines Schlosses, einen Tierparkbesuch und andere Erlebnisse im Ort rechnet die Lehrerin mit einem täglichen Betrag von durchschnittlich 6 € für jedes Kind. Die Busfahrt kostet hin und zurück je Schüler 56 €. Welche Kosten entstehen insgesamt für jedes Kind?</a:t>
            </a:r>
            <a:endParaRPr lang="de-DE" sz="2000" dirty="0">
              <a:effectLst/>
              <a:latin typeface="Calibri"/>
              <a:ea typeface="Times New Roman"/>
              <a:cs typeface="Times New Roman"/>
            </a:endParaRPr>
          </a:p>
        </p:txBody>
      </p:sp>
      <p:sp>
        <p:nvSpPr>
          <p:cNvPr id="10243" name="Text Box 2"/>
          <p:cNvSpPr txBox="1">
            <a:spLocks noChangeArrowheads="1"/>
          </p:cNvSpPr>
          <p:nvPr/>
        </p:nvSpPr>
        <p:spPr bwMode="auto">
          <a:xfrm>
            <a:off x="467544" y="864972"/>
            <a:ext cx="8229600" cy="97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chemeClr val="bg1"/>
                </a:solidFill>
                <a:latin typeface="Calibri" pitchFamily="34" charset="0"/>
                <a:cs typeface="Calibri" pitchFamily="34" charset="0"/>
              </a:rPr>
              <a:t>Einfache Sprache als Mittel zur Binnendifferenzierung</a:t>
            </a:r>
            <a:endParaRPr lang="de-DE"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857794332"/>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4294967295"/>
          </p:nvPr>
        </p:nvSpPr>
        <p:spPr bwMode="auto">
          <a:xfrm>
            <a:off x="467544" y="1844823"/>
            <a:ext cx="8458200" cy="482453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0" indent="0" eaLnBrk="1" hangingPunct="1">
              <a:lnSpc>
                <a:spcPct val="140000"/>
              </a:lnSpc>
              <a:spcBef>
                <a:spcPct val="0"/>
              </a:spcBef>
              <a:buNone/>
            </a:pPr>
            <a:r>
              <a:rPr lang="de-DE" sz="2000" kern="1200" dirty="0">
                <a:solidFill>
                  <a:srgbClr val="000000"/>
                </a:solidFill>
                <a:latin typeface="Calibri" panose="020F0502020204030204" pitchFamily="34" charset="0"/>
              </a:rPr>
              <a:t>Die Klasse macht eine </a:t>
            </a:r>
            <a:r>
              <a:rPr lang="de-DE" sz="2000" kern="1200" dirty="0" smtClean="0">
                <a:solidFill>
                  <a:srgbClr val="000000"/>
                </a:solidFill>
                <a:latin typeface="Calibri" panose="020F0502020204030204" pitchFamily="34" charset="0"/>
              </a:rPr>
              <a:t>Klassenfahrt</a:t>
            </a:r>
            <a:r>
              <a:rPr lang="de-DE" sz="2000" kern="1200" dirty="0">
                <a:solidFill>
                  <a:srgbClr val="000000"/>
                </a:solidFill>
                <a:latin typeface="Calibri" panose="020F0502020204030204" pitchFamily="34" charset="0"/>
              </a:rPr>
              <a:t>. (Die Klasse macht eine Fahrt.)</a:t>
            </a:r>
            <a:br>
              <a:rPr lang="de-DE" sz="2000" kern="1200" dirty="0">
                <a:solidFill>
                  <a:srgbClr val="000000"/>
                </a:solidFill>
                <a:latin typeface="Calibri" panose="020F0502020204030204" pitchFamily="34" charset="0"/>
              </a:rPr>
            </a:br>
            <a:r>
              <a:rPr lang="de-DE" sz="2000" kern="1200" dirty="0">
                <a:solidFill>
                  <a:srgbClr val="000000"/>
                </a:solidFill>
                <a:latin typeface="Calibri" panose="020F0502020204030204" pitchFamily="34" charset="0"/>
              </a:rPr>
              <a:t>(Die Klasse fährt in die Berge.)</a:t>
            </a:r>
            <a:br>
              <a:rPr lang="de-DE" sz="2000" kern="1200" dirty="0">
                <a:solidFill>
                  <a:srgbClr val="000000"/>
                </a:solidFill>
                <a:latin typeface="Calibri" panose="020F0502020204030204" pitchFamily="34" charset="0"/>
              </a:rPr>
            </a:br>
            <a:r>
              <a:rPr lang="de-DE" sz="2000" kern="1200" dirty="0">
                <a:solidFill>
                  <a:srgbClr val="000000"/>
                </a:solidFill>
                <a:latin typeface="Calibri" panose="020F0502020204030204" pitchFamily="34" charset="0"/>
              </a:rPr>
              <a:t>Das kostet Geld.</a:t>
            </a:r>
            <a:br>
              <a:rPr lang="de-DE" sz="2000" kern="1200" dirty="0">
                <a:solidFill>
                  <a:srgbClr val="000000"/>
                </a:solidFill>
                <a:latin typeface="Calibri" panose="020F0502020204030204" pitchFamily="34" charset="0"/>
              </a:rPr>
            </a:br>
            <a:r>
              <a:rPr lang="de-DE" sz="2000" kern="1200" dirty="0">
                <a:solidFill>
                  <a:srgbClr val="000000"/>
                </a:solidFill>
                <a:latin typeface="Calibri" panose="020F0502020204030204" pitchFamily="34" charset="0"/>
              </a:rPr>
              <a:t>Jeder Schüler muss Geld für die Fahrt bezahlen.</a:t>
            </a:r>
          </a:p>
          <a:p>
            <a:pPr marL="0" lvl="0" indent="0" eaLnBrk="1" hangingPunct="1">
              <a:spcBef>
                <a:spcPct val="0"/>
              </a:spcBef>
              <a:spcAft>
                <a:spcPts val="1200"/>
              </a:spcAft>
              <a:buNone/>
            </a:pPr>
            <a:r>
              <a:rPr lang="de-DE" sz="2000" kern="1200" dirty="0">
                <a:solidFill>
                  <a:srgbClr val="000000"/>
                </a:solidFill>
                <a:latin typeface="Calibri" panose="020F0502020204030204" pitchFamily="34" charset="0"/>
              </a:rPr>
              <a:t>Rechne aus: </a:t>
            </a:r>
            <a:br>
              <a:rPr lang="de-DE" sz="2000" kern="1200" dirty="0">
                <a:solidFill>
                  <a:srgbClr val="000000"/>
                </a:solidFill>
                <a:latin typeface="Calibri" panose="020F0502020204030204" pitchFamily="34" charset="0"/>
              </a:rPr>
            </a:br>
            <a:r>
              <a:rPr lang="de-DE" sz="2000" kern="1200" dirty="0">
                <a:solidFill>
                  <a:srgbClr val="000000"/>
                </a:solidFill>
                <a:latin typeface="Calibri" panose="020F0502020204030204" pitchFamily="34" charset="0"/>
              </a:rPr>
              <a:t>Wie viele Euro muss 1 Schüler für die Fahrt bezahlen?</a:t>
            </a:r>
          </a:p>
          <a:p>
            <a:pPr marL="0" lvl="0" indent="0" eaLnBrk="1" hangingPunct="1">
              <a:spcBef>
                <a:spcPct val="0"/>
              </a:spcBef>
              <a:spcAft>
                <a:spcPts val="1200"/>
              </a:spcAft>
              <a:buNone/>
            </a:pPr>
            <a:r>
              <a:rPr lang="de-DE" sz="2000" kern="1200" dirty="0">
                <a:solidFill>
                  <a:srgbClr val="000000"/>
                </a:solidFill>
                <a:latin typeface="Calibri" panose="020F0502020204030204" pitchFamily="34" charset="0"/>
              </a:rPr>
              <a:t>Die Fahrt mit dem Bus kostet 56 Euro.</a:t>
            </a:r>
          </a:p>
          <a:p>
            <a:pPr marL="0" lvl="0" indent="0" eaLnBrk="1" hangingPunct="1">
              <a:spcBef>
                <a:spcPct val="0"/>
              </a:spcBef>
              <a:spcAft>
                <a:spcPts val="1200"/>
              </a:spcAft>
              <a:buNone/>
            </a:pPr>
            <a:r>
              <a:rPr lang="de-DE" sz="2000" kern="1200" dirty="0">
                <a:solidFill>
                  <a:srgbClr val="000000"/>
                </a:solidFill>
                <a:latin typeface="Calibri" panose="020F0502020204030204" pitchFamily="34" charset="0"/>
              </a:rPr>
              <a:t>Essen und Schlafen (Übernachtung) kostet 18 Euro für 1 Tag .</a:t>
            </a:r>
            <a:br>
              <a:rPr lang="de-DE" sz="2000" kern="1200" dirty="0">
                <a:solidFill>
                  <a:srgbClr val="000000"/>
                </a:solidFill>
                <a:latin typeface="Calibri" panose="020F0502020204030204" pitchFamily="34" charset="0"/>
              </a:rPr>
            </a:br>
            <a:r>
              <a:rPr lang="de-DE" sz="2000" kern="1200" dirty="0">
                <a:solidFill>
                  <a:srgbClr val="000000"/>
                </a:solidFill>
                <a:latin typeface="Calibri" panose="020F0502020204030204" pitchFamily="34" charset="0"/>
              </a:rPr>
              <a:t>Wie viele Euro kostet Essen und Schlafen für 5 Tage?</a:t>
            </a:r>
          </a:p>
          <a:p>
            <a:pPr marL="0" lvl="0" indent="0" eaLnBrk="1" hangingPunct="1">
              <a:spcBef>
                <a:spcPct val="0"/>
              </a:spcBef>
              <a:spcAft>
                <a:spcPts val="1200"/>
              </a:spcAft>
              <a:buNone/>
            </a:pPr>
            <a:r>
              <a:rPr lang="de-DE" sz="2000" kern="1200" dirty="0">
                <a:solidFill>
                  <a:srgbClr val="000000"/>
                </a:solidFill>
                <a:latin typeface="Calibri" panose="020F0502020204030204" pitchFamily="34" charset="0"/>
              </a:rPr>
              <a:t>Schöne </a:t>
            </a:r>
            <a:r>
              <a:rPr lang="de-DE" sz="2000" kern="1200" dirty="0" smtClean="0">
                <a:solidFill>
                  <a:srgbClr val="000000"/>
                </a:solidFill>
                <a:latin typeface="Calibri" panose="020F0502020204030204" pitchFamily="34" charset="0"/>
              </a:rPr>
              <a:t>Erlebnisse kosten </a:t>
            </a:r>
            <a:r>
              <a:rPr lang="de-DE" sz="2000" kern="1200" dirty="0">
                <a:solidFill>
                  <a:srgbClr val="000000"/>
                </a:solidFill>
                <a:latin typeface="Calibri" panose="020F0502020204030204" pitchFamily="34" charset="0"/>
              </a:rPr>
              <a:t>6 Euro für 1 Tag .</a:t>
            </a:r>
            <a:br>
              <a:rPr lang="de-DE" sz="2000" kern="1200" dirty="0">
                <a:solidFill>
                  <a:srgbClr val="000000"/>
                </a:solidFill>
                <a:latin typeface="Calibri" panose="020F0502020204030204" pitchFamily="34" charset="0"/>
              </a:rPr>
            </a:br>
            <a:r>
              <a:rPr lang="de-DE" sz="2000" kern="1200" dirty="0">
                <a:solidFill>
                  <a:srgbClr val="000000"/>
                </a:solidFill>
                <a:latin typeface="Calibri" panose="020F0502020204030204" pitchFamily="34" charset="0"/>
              </a:rPr>
              <a:t>Wie viele Euro </a:t>
            </a:r>
            <a:r>
              <a:rPr lang="de-DE" sz="2000" kern="1200" dirty="0" smtClean="0">
                <a:solidFill>
                  <a:srgbClr val="000000"/>
                </a:solidFill>
                <a:latin typeface="Calibri" panose="020F0502020204030204" pitchFamily="34" charset="0"/>
              </a:rPr>
              <a:t>kosten </a:t>
            </a:r>
            <a:r>
              <a:rPr lang="de-DE" sz="2000" kern="1200" dirty="0">
                <a:solidFill>
                  <a:srgbClr val="000000"/>
                </a:solidFill>
                <a:latin typeface="Calibri" panose="020F0502020204030204" pitchFamily="34" charset="0"/>
              </a:rPr>
              <a:t>schöne </a:t>
            </a:r>
            <a:r>
              <a:rPr lang="de-DE" sz="2000" kern="1200" dirty="0" smtClean="0">
                <a:solidFill>
                  <a:srgbClr val="000000"/>
                </a:solidFill>
                <a:latin typeface="Calibri" panose="020F0502020204030204" pitchFamily="34" charset="0"/>
              </a:rPr>
              <a:t>Erlebnisse für </a:t>
            </a:r>
            <a:r>
              <a:rPr lang="de-DE" sz="2000" kern="1200" dirty="0">
                <a:solidFill>
                  <a:srgbClr val="000000"/>
                </a:solidFill>
                <a:latin typeface="Calibri" panose="020F0502020204030204" pitchFamily="34" charset="0"/>
              </a:rPr>
              <a:t>5 Tage?</a:t>
            </a:r>
          </a:p>
          <a:p>
            <a:pPr marL="0" lvl="0" indent="0" eaLnBrk="1" hangingPunct="1">
              <a:spcBef>
                <a:spcPct val="0"/>
              </a:spcBef>
              <a:spcAft>
                <a:spcPts val="1200"/>
              </a:spcAft>
              <a:buNone/>
            </a:pPr>
            <a:r>
              <a:rPr lang="de-DE" sz="2000" kern="1200" dirty="0">
                <a:solidFill>
                  <a:srgbClr val="000000"/>
                </a:solidFill>
                <a:latin typeface="Calibri" panose="020F0502020204030204" pitchFamily="34" charset="0"/>
              </a:rPr>
              <a:t>Wie viele Euro muss 1 Schüler für die Fahrt bezahlen.</a:t>
            </a:r>
            <a:endParaRPr lang="de-DE" sz="2400" dirty="0">
              <a:solidFill>
                <a:schemeClr val="bg1">
                  <a:lumMod val="65000"/>
                </a:schemeClr>
              </a:solidFill>
              <a:latin typeface="Calibri" pitchFamily="34" charset="0"/>
              <a:cs typeface="Calibri" pitchFamily="34" charset="0"/>
            </a:endParaRPr>
          </a:p>
        </p:txBody>
      </p:sp>
      <p:sp>
        <p:nvSpPr>
          <p:cNvPr id="10243" name="Text Box 2"/>
          <p:cNvSpPr txBox="1">
            <a:spLocks noChangeArrowheads="1"/>
          </p:cNvSpPr>
          <p:nvPr/>
        </p:nvSpPr>
        <p:spPr bwMode="auto">
          <a:xfrm>
            <a:off x="467544" y="864972"/>
            <a:ext cx="8229600" cy="97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chemeClr val="bg1"/>
                </a:solidFill>
                <a:latin typeface="Calibri" pitchFamily="34" charset="0"/>
                <a:cs typeface="Calibri" pitchFamily="34" charset="0"/>
              </a:rPr>
              <a:t>Einfache Sprache als Mittel zur Binnendifferenzierung</a:t>
            </a:r>
            <a:endParaRPr lang="de-DE"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1081018127"/>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4294967295"/>
          </p:nvPr>
        </p:nvSpPr>
        <p:spPr bwMode="auto">
          <a:xfrm>
            <a:off x="467544" y="2060848"/>
            <a:ext cx="8458200" cy="4248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lnSpc>
                <a:spcPct val="110000"/>
              </a:lnSpc>
              <a:buNone/>
            </a:pPr>
            <a:endParaRPr lang="de-DE" sz="2400" dirty="0" smtClean="0">
              <a:solidFill>
                <a:schemeClr val="accent4"/>
              </a:solidFill>
              <a:latin typeface="Calibri" pitchFamily="34" charset="0"/>
              <a:cs typeface="Calibri" pitchFamily="34" charset="0"/>
            </a:endParaRPr>
          </a:p>
          <a:p>
            <a:pPr eaLnBrk="1" hangingPunct="1">
              <a:lnSpc>
                <a:spcPct val="110000"/>
              </a:lnSpc>
              <a:buClr>
                <a:srgbClr val="FCA019"/>
              </a:buClr>
              <a:buFont typeface="Aharoni" panose="02010803020104030203" pitchFamily="2" charset="-79"/>
              <a:buChar char="l"/>
            </a:pPr>
            <a:r>
              <a:rPr lang="de-DE" sz="2400" dirty="0" smtClean="0">
                <a:solidFill>
                  <a:schemeClr val="accent4"/>
                </a:solidFill>
                <a:latin typeface="Calibri" pitchFamily="34" charset="0"/>
                <a:cs typeface="Calibri" pitchFamily="34" charset="0"/>
              </a:rPr>
              <a:t>Unterricht mit anderen Lernzielen </a:t>
            </a:r>
          </a:p>
          <a:p>
            <a:pPr eaLnBrk="1" hangingPunct="1">
              <a:lnSpc>
                <a:spcPct val="110000"/>
              </a:lnSpc>
              <a:buClr>
                <a:srgbClr val="FCA019"/>
              </a:buClr>
              <a:buFont typeface="Aharoni" panose="02010803020104030203" pitchFamily="2" charset="-79"/>
              <a:buChar char="l"/>
            </a:pPr>
            <a:r>
              <a:rPr lang="de-DE" sz="2400" dirty="0" smtClean="0">
                <a:solidFill>
                  <a:schemeClr val="accent4"/>
                </a:solidFill>
                <a:latin typeface="Calibri" pitchFamily="34" charset="0"/>
                <a:cs typeface="Calibri" pitchFamily="34" charset="0"/>
              </a:rPr>
              <a:t>Arbeit an gleichen Inhalten</a:t>
            </a:r>
          </a:p>
          <a:p>
            <a:pPr marL="0" indent="0" eaLnBrk="1" hangingPunct="1">
              <a:lnSpc>
                <a:spcPct val="110000"/>
              </a:lnSpc>
              <a:buNone/>
            </a:pPr>
            <a:r>
              <a:rPr lang="de-DE" sz="2400" dirty="0" smtClean="0">
                <a:solidFill>
                  <a:schemeClr val="accent4"/>
                </a:solidFill>
                <a:latin typeface="Calibri" pitchFamily="34" charset="0"/>
                <a:cs typeface="Calibri" pitchFamily="34" charset="0"/>
              </a:rPr>
              <a:t>	(nicht durchgängig durchsetzbar, auch Arbeit an anderen 	Inhalten möglich)</a:t>
            </a:r>
            <a:endParaRPr lang="de-DE" sz="2400" dirty="0">
              <a:solidFill>
                <a:schemeClr val="accent4"/>
              </a:solidFill>
              <a:latin typeface="Calibri" pitchFamily="34" charset="0"/>
              <a:cs typeface="Calibri" pitchFamily="34" charset="0"/>
            </a:endParaRPr>
          </a:p>
        </p:txBody>
      </p:sp>
      <p:sp>
        <p:nvSpPr>
          <p:cNvPr id="10243" name="Text Box 2"/>
          <p:cNvSpPr txBox="1">
            <a:spLocks noChangeArrowheads="1"/>
          </p:cNvSpPr>
          <p:nvPr/>
        </p:nvSpPr>
        <p:spPr bwMode="auto">
          <a:xfrm>
            <a:off x="467544" y="864972"/>
            <a:ext cx="8229600" cy="97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chemeClr val="bg1"/>
                </a:solidFill>
                <a:latin typeface="Calibri" pitchFamily="34" charset="0"/>
                <a:cs typeface="Calibri" pitchFamily="34" charset="0"/>
              </a:rPr>
              <a:t>Leichte Sprache als Mittel der Lernzieldifferenz</a:t>
            </a:r>
            <a:endParaRPr lang="de-DE"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21559909"/>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4294967295"/>
          </p:nvPr>
        </p:nvSpPr>
        <p:spPr bwMode="auto">
          <a:xfrm>
            <a:off x="353244" y="1988840"/>
            <a:ext cx="8458200" cy="4248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nSpc>
                <a:spcPct val="115000"/>
              </a:lnSpc>
              <a:spcAft>
                <a:spcPts val="0"/>
              </a:spcAft>
              <a:buNone/>
            </a:pPr>
            <a:r>
              <a:rPr lang="de-DE" sz="2400" dirty="0">
                <a:latin typeface="Calibri"/>
                <a:ea typeface="Times New Roman"/>
                <a:cs typeface="Times New Roman"/>
              </a:rPr>
              <a:t>Marie sitzt in ihrem Zimmer und brütet über den Hausaufgaben im Fach Deutsch. Zum nächsten Tag soll ein Aufsatz über ein schönes Erlebnis geschrieben werden. Marie will nichts Gescheites dazu einfallen. Nachdenklich schaut sie aus dem Fenster. Auf dem Baum entdeckt sie einen Vogel, der lautstark vor sich hin zwitschert. Interessiert hört Marie dem Gesang des Vogels zu. Allmählich bessert sich ihre Laune und ihr fällt eine tolle Idee für den Aufsatz ein.</a:t>
            </a:r>
          </a:p>
          <a:p>
            <a:pPr marL="0" indent="0" eaLnBrk="1" hangingPunct="1">
              <a:lnSpc>
                <a:spcPct val="110000"/>
              </a:lnSpc>
              <a:buNone/>
            </a:pPr>
            <a:endParaRPr lang="de-DE" sz="2400" dirty="0">
              <a:solidFill>
                <a:schemeClr val="bg1">
                  <a:lumMod val="65000"/>
                </a:schemeClr>
              </a:solidFill>
              <a:latin typeface="Calibri" pitchFamily="34" charset="0"/>
              <a:cs typeface="Calibri" pitchFamily="34" charset="0"/>
            </a:endParaRPr>
          </a:p>
        </p:txBody>
      </p:sp>
      <p:sp>
        <p:nvSpPr>
          <p:cNvPr id="10243" name="Text Box 2"/>
          <p:cNvSpPr txBox="1">
            <a:spLocks noChangeArrowheads="1"/>
          </p:cNvSpPr>
          <p:nvPr/>
        </p:nvSpPr>
        <p:spPr bwMode="auto">
          <a:xfrm>
            <a:off x="467544" y="864972"/>
            <a:ext cx="8229600" cy="97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chemeClr val="bg1"/>
                </a:solidFill>
                <a:latin typeface="Calibri" pitchFamily="34" charset="0"/>
                <a:cs typeface="Calibri" pitchFamily="34" charset="0"/>
              </a:rPr>
              <a:t>Leichte Sprache als Mittel zur Lernzieldifferenz</a:t>
            </a:r>
            <a:endParaRPr lang="de-DE"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158761816"/>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4294967295"/>
          </p:nvPr>
        </p:nvSpPr>
        <p:spPr bwMode="auto">
          <a:xfrm>
            <a:off x="467544" y="2060848"/>
            <a:ext cx="8458200" cy="4248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0" indent="0" eaLnBrk="1" hangingPunct="1">
              <a:lnSpc>
                <a:spcPct val="130000"/>
              </a:lnSpc>
              <a:spcBef>
                <a:spcPct val="0"/>
              </a:spcBef>
              <a:buNone/>
            </a:pPr>
            <a:r>
              <a:rPr lang="de-DE" sz="2000" kern="1200" dirty="0">
                <a:solidFill>
                  <a:srgbClr val="000000"/>
                </a:solidFill>
                <a:latin typeface="Calibri" panose="020F0502020204030204" pitchFamily="34" charset="0"/>
              </a:rPr>
              <a:t>Marie sitzt </a:t>
            </a:r>
            <a:r>
              <a:rPr lang="de-DE" sz="2000" kern="1200" dirty="0" smtClean="0">
                <a:solidFill>
                  <a:srgbClr val="000000"/>
                </a:solidFill>
                <a:latin typeface="Calibri" panose="020F0502020204030204" pitchFamily="34" charset="0"/>
              </a:rPr>
              <a:t>im </a:t>
            </a:r>
            <a:r>
              <a:rPr lang="de-DE" sz="2000" kern="1200" dirty="0">
                <a:solidFill>
                  <a:srgbClr val="000000"/>
                </a:solidFill>
                <a:latin typeface="Calibri" panose="020F0502020204030204" pitchFamily="34" charset="0"/>
              </a:rPr>
              <a:t>Zimmer.</a:t>
            </a:r>
            <a:br>
              <a:rPr lang="de-DE" sz="2000" kern="1200" dirty="0">
                <a:solidFill>
                  <a:srgbClr val="000000"/>
                </a:solidFill>
                <a:latin typeface="Calibri" panose="020F0502020204030204" pitchFamily="34" charset="0"/>
              </a:rPr>
            </a:br>
            <a:r>
              <a:rPr lang="de-DE" sz="2000" kern="1200" dirty="0" smtClean="0">
                <a:solidFill>
                  <a:srgbClr val="000000"/>
                </a:solidFill>
                <a:latin typeface="Calibri" panose="020F0502020204030204" pitchFamily="34" charset="0"/>
              </a:rPr>
              <a:t>Marie </a:t>
            </a:r>
            <a:r>
              <a:rPr lang="de-DE" sz="2000" kern="1200" dirty="0">
                <a:solidFill>
                  <a:srgbClr val="000000"/>
                </a:solidFill>
                <a:latin typeface="Calibri" panose="020F0502020204030204" pitchFamily="34" charset="0"/>
              </a:rPr>
              <a:t>denkt nach.</a:t>
            </a:r>
          </a:p>
          <a:p>
            <a:pPr marL="0" lvl="0" indent="0" eaLnBrk="1" hangingPunct="1">
              <a:lnSpc>
                <a:spcPct val="130000"/>
              </a:lnSpc>
              <a:spcBef>
                <a:spcPct val="0"/>
              </a:spcBef>
              <a:buNone/>
            </a:pPr>
            <a:r>
              <a:rPr lang="de-DE" sz="2000" kern="1200" dirty="0" smtClean="0">
                <a:solidFill>
                  <a:srgbClr val="000000"/>
                </a:solidFill>
                <a:latin typeface="Calibri" panose="020F0502020204030204" pitchFamily="34" charset="0"/>
              </a:rPr>
              <a:t>Marie soll eine </a:t>
            </a:r>
            <a:r>
              <a:rPr lang="de-DE" sz="2000" kern="1200" dirty="0">
                <a:solidFill>
                  <a:srgbClr val="000000"/>
                </a:solidFill>
                <a:latin typeface="Calibri" panose="020F0502020204030204" pitchFamily="34" charset="0"/>
              </a:rPr>
              <a:t>Geschichte </a:t>
            </a:r>
            <a:r>
              <a:rPr lang="de-DE" sz="2000" kern="1200" dirty="0" smtClean="0">
                <a:solidFill>
                  <a:srgbClr val="000000"/>
                </a:solidFill>
                <a:latin typeface="Calibri" panose="020F0502020204030204" pitchFamily="34" charset="0"/>
              </a:rPr>
              <a:t>für </a:t>
            </a:r>
            <a:r>
              <a:rPr lang="de-DE" sz="2000" kern="1200" dirty="0">
                <a:solidFill>
                  <a:srgbClr val="000000"/>
                </a:solidFill>
                <a:latin typeface="Calibri" panose="020F0502020204030204" pitchFamily="34" charset="0"/>
              </a:rPr>
              <a:t>die Schule </a:t>
            </a:r>
            <a:r>
              <a:rPr lang="de-DE" sz="2000" kern="1200" dirty="0" smtClean="0">
                <a:solidFill>
                  <a:srgbClr val="000000"/>
                </a:solidFill>
                <a:latin typeface="Calibri" panose="020F0502020204030204" pitchFamily="34" charset="0"/>
              </a:rPr>
              <a:t>schreiben</a:t>
            </a:r>
            <a:r>
              <a:rPr lang="de-DE" sz="2000" kern="1200" dirty="0">
                <a:solidFill>
                  <a:srgbClr val="000000"/>
                </a:solidFill>
                <a:latin typeface="Calibri" panose="020F0502020204030204" pitchFamily="34" charset="0"/>
              </a:rPr>
              <a:t>.</a:t>
            </a:r>
          </a:p>
          <a:p>
            <a:pPr marL="0" lvl="0" indent="0" eaLnBrk="1" hangingPunct="1">
              <a:lnSpc>
                <a:spcPct val="130000"/>
              </a:lnSpc>
              <a:spcBef>
                <a:spcPct val="0"/>
              </a:spcBef>
              <a:buNone/>
            </a:pPr>
            <a:r>
              <a:rPr lang="de-DE" sz="2000" kern="1200" dirty="0">
                <a:solidFill>
                  <a:srgbClr val="000000"/>
                </a:solidFill>
                <a:latin typeface="Calibri" panose="020F0502020204030204" pitchFamily="34" charset="0"/>
              </a:rPr>
              <a:t>Sie soll eine Geschichte über ein schönes Erlebnis schreiben.</a:t>
            </a:r>
          </a:p>
          <a:p>
            <a:pPr marL="0" lvl="0" indent="0" eaLnBrk="1" hangingPunct="1">
              <a:lnSpc>
                <a:spcPct val="130000"/>
              </a:lnSpc>
              <a:spcBef>
                <a:spcPct val="0"/>
              </a:spcBef>
              <a:buNone/>
            </a:pPr>
            <a:r>
              <a:rPr lang="de-DE" sz="2000" kern="1200" dirty="0">
                <a:solidFill>
                  <a:srgbClr val="000000"/>
                </a:solidFill>
                <a:latin typeface="Calibri" panose="020F0502020204030204" pitchFamily="34" charset="0"/>
              </a:rPr>
              <a:t>Was soll </a:t>
            </a:r>
            <a:r>
              <a:rPr lang="de-DE" sz="2000" kern="1200" dirty="0" smtClean="0">
                <a:solidFill>
                  <a:srgbClr val="000000"/>
                </a:solidFill>
                <a:latin typeface="Calibri" panose="020F0502020204030204" pitchFamily="34" charset="0"/>
              </a:rPr>
              <a:t>Marie </a:t>
            </a:r>
            <a:r>
              <a:rPr lang="de-DE" sz="2000" kern="1200" dirty="0">
                <a:solidFill>
                  <a:srgbClr val="000000"/>
                </a:solidFill>
                <a:latin typeface="Calibri" panose="020F0502020204030204" pitchFamily="34" charset="0"/>
              </a:rPr>
              <a:t>schreiben?</a:t>
            </a:r>
          </a:p>
          <a:p>
            <a:pPr marL="0" lvl="0" indent="0" eaLnBrk="1" hangingPunct="1">
              <a:lnSpc>
                <a:spcPts val="2400"/>
              </a:lnSpc>
              <a:spcBef>
                <a:spcPct val="0"/>
              </a:spcBef>
              <a:spcAft>
                <a:spcPts val="1800"/>
              </a:spcAft>
              <a:buNone/>
            </a:pPr>
            <a:r>
              <a:rPr lang="de-DE" sz="2000" kern="1200" dirty="0">
                <a:solidFill>
                  <a:srgbClr val="000000"/>
                </a:solidFill>
                <a:latin typeface="Calibri" panose="020F0502020204030204" pitchFamily="34" charset="0"/>
              </a:rPr>
              <a:t>Marie weiß es nicht.</a:t>
            </a:r>
          </a:p>
          <a:p>
            <a:pPr marL="0" lvl="0" indent="0" eaLnBrk="1" hangingPunct="1">
              <a:lnSpc>
                <a:spcPct val="130000"/>
              </a:lnSpc>
              <a:spcBef>
                <a:spcPct val="0"/>
              </a:spcBef>
              <a:spcAft>
                <a:spcPts val="0"/>
              </a:spcAft>
              <a:buNone/>
            </a:pPr>
            <a:r>
              <a:rPr lang="de-DE" sz="2000" kern="1200" dirty="0">
                <a:solidFill>
                  <a:srgbClr val="000000"/>
                </a:solidFill>
                <a:latin typeface="Calibri" panose="020F0502020204030204" pitchFamily="34" charset="0"/>
              </a:rPr>
              <a:t>Marie sieht aus dem Fenster.</a:t>
            </a:r>
          </a:p>
          <a:p>
            <a:pPr marL="0" lvl="0" indent="0" eaLnBrk="1" hangingPunct="1">
              <a:lnSpc>
                <a:spcPct val="130000"/>
              </a:lnSpc>
              <a:spcBef>
                <a:spcPct val="0"/>
              </a:spcBef>
              <a:spcAft>
                <a:spcPts val="0"/>
              </a:spcAft>
              <a:buNone/>
            </a:pPr>
            <a:r>
              <a:rPr lang="de-DE" sz="2000" kern="1200" dirty="0">
                <a:solidFill>
                  <a:srgbClr val="000000"/>
                </a:solidFill>
                <a:latin typeface="Calibri" panose="020F0502020204030204" pitchFamily="34" charset="0"/>
              </a:rPr>
              <a:t>Auf dem Baum sitzt ein Vogel.</a:t>
            </a:r>
          </a:p>
          <a:p>
            <a:pPr marL="0" lvl="0" indent="0" eaLnBrk="1" hangingPunct="1">
              <a:lnSpc>
                <a:spcPct val="130000"/>
              </a:lnSpc>
              <a:spcBef>
                <a:spcPct val="0"/>
              </a:spcBef>
              <a:spcAft>
                <a:spcPts val="0"/>
              </a:spcAft>
              <a:buNone/>
            </a:pPr>
            <a:r>
              <a:rPr lang="de-DE" sz="2000" kern="1200" dirty="0">
                <a:solidFill>
                  <a:srgbClr val="000000"/>
                </a:solidFill>
                <a:latin typeface="Calibri" panose="020F0502020204030204" pitchFamily="34" charset="0"/>
              </a:rPr>
              <a:t>Der Vogel singt laut</a:t>
            </a:r>
          </a:p>
          <a:p>
            <a:pPr marL="0" lvl="0" indent="0" eaLnBrk="1" hangingPunct="1">
              <a:lnSpc>
                <a:spcPct val="130000"/>
              </a:lnSpc>
              <a:spcBef>
                <a:spcPct val="0"/>
              </a:spcBef>
              <a:spcAft>
                <a:spcPts val="0"/>
              </a:spcAft>
              <a:buNone/>
            </a:pPr>
            <a:r>
              <a:rPr lang="de-DE" sz="2000" kern="1200" dirty="0">
                <a:solidFill>
                  <a:srgbClr val="000000"/>
                </a:solidFill>
                <a:latin typeface="Calibri" panose="020F0502020204030204" pitchFamily="34" charset="0"/>
              </a:rPr>
              <a:t>Marie hört zu.</a:t>
            </a:r>
          </a:p>
          <a:p>
            <a:pPr marL="0" indent="0" eaLnBrk="1" hangingPunct="1">
              <a:lnSpc>
                <a:spcPct val="110000"/>
              </a:lnSpc>
              <a:buNone/>
            </a:pPr>
            <a:endParaRPr lang="de-DE" sz="2400" dirty="0">
              <a:solidFill>
                <a:schemeClr val="bg1">
                  <a:lumMod val="65000"/>
                </a:schemeClr>
              </a:solidFill>
              <a:latin typeface="Calibri" pitchFamily="34" charset="0"/>
              <a:cs typeface="Calibri" pitchFamily="34" charset="0"/>
            </a:endParaRPr>
          </a:p>
        </p:txBody>
      </p:sp>
      <p:sp>
        <p:nvSpPr>
          <p:cNvPr id="10243" name="Text Box 2"/>
          <p:cNvSpPr txBox="1">
            <a:spLocks noChangeArrowheads="1"/>
          </p:cNvSpPr>
          <p:nvPr/>
        </p:nvSpPr>
        <p:spPr bwMode="auto">
          <a:xfrm>
            <a:off x="467544" y="864972"/>
            <a:ext cx="8229600" cy="97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chemeClr val="bg1"/>
                </a:solidFill>
                <a:latin typeface="Calibri" pitchFamily="34" charset="0"/>
                <a:cs typeface="Calibri" pitchFamily="34" charset="0"/>
              </a:rPr>
              <a:t>Leichte Sprache als Mittel der Lernzieldifferenz</a:t>
            </a:r>
            <a:endParaRPr lang="de-DE"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1137602626"/>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4294967295"/>
          </p:nvPr>
        </p:nvSpPr>
        <p:spPr bwMode="auto">
          <a:xfrm>
            <a:off x="480368" y="2276872"/>
            <a:ext cx="8458200" cy="4248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0" indent="0" eaLnBrk="1" hangingPunct="1">
              <a:lnSpc>
                <a:spcPct val="130000"/>
              </a:lnSpc>
              <a:spcBef>
                <a:spcPct val="0"/>
              </a:spcBef>
              <a:buNone/>
            </a:pPr>
            <a:r>
              <a:rPr lang="de-DE" sz="2000" kern="1200" dirty="0">
                <a:solidFill>
                  <a:srgbClr val="000000"/>
                </a:solidFill>
                <a:latin typeface="Calibri" panose="020F0502020204030204" pitchFamily="34" charset="0"/>
              </a:rPr>
              <a:t>Marie ist jetzt fröhlich.</a:t>
            </a:r>
          </a:p>
          <a:p>
            <a:pPr marL="0" lvl="0" indent="0" eaLnBrk="1" hangingPunct="1">
              <a:lnSpc>
                <a:spcPct val="130000"/>
              </a:lnSpc>
              <a:spcBef>
                <a:spcPct val="0"/>
              </a:spcBef>
              <a:buNone/>
            </a:pPr>
            <a:r>
              <a:rPr lang="de-DE" sz="2000" kern="1200" dirty="0">
                <a:solidFill>
                  <a:srgbClr val="000000"/>
                </a:solidFill>
                <a:latin typeface="Calibri" panose="020F0502020204030204" pitchFamily="34" charset="0"/>
              </a:rPr>
              <a:t>Sie weiß jetzt: das schreibe ich.</a:t>
            </a:r>
          </a:p>
          <a:p>
            <a:pPr marL="0" lvl="0" indent="0" eaLnBrk="1" hangingPunct="1">
              <a:lnSpc>
                <a:spcPct val="130000"/>
              </a:lnSpc>
              <a:spcBef>
                <a:spcPct val="0"/>
              </a:spcBef>
              <a:buNone/>
            </a:pPr>
            <a:endParaRPr lang="de-DE" sz="2000" kern="1200" dirty="0" smtClean="0">
              <a:solidFill>
                <a:srgbClr val="000000"/>
              </a:solidFill>
              <a:latin typeface="Calibri" panose="020F0502020204030204" pitchFamily="34" charset="0"/>
            </a:endParaRPr>
          </a:p>
          <a:p>
            <a:pPr marL="0" lvl="0" indent="0" eaLnBrk="1" hangingPunct="1">
              <a:lnSpc>
                <a:spcPct val="130000"/>
              </a:lnSpc>
              <a:spcBef>
                <a:spcPct val="0"/>
              </a:spcBef>
              <a:buNone/>
            </a:pPr>
            <a:r>
              <a:rPr lang="de-DE" sz="2000" kern="1200" dirty="0" smtClean="0">
                <a:solidFill>
                  <a:srgbClr val="000000"/>
                </a:solidFill>
                <a:latin typeface="Calibri" panose="020F0502020204030204" pitchFamily="34" charset="0"/>
              </a:rPr>
              <a:t>Antworte </a:t>
            </a:r>
            <a:r>
              <a:rPr lang="de-DE" sz="2000" kern="1200" dirty="0">
                <a:solidFill>
                  <a:srgbClr val="000000"/>
                </a:solidFill>
                <a:latin typeface="Calibri" panose="020F0502020204030204" pitchFamily="34" charset="0"/>
              </a:rPr>
              <a:t>auf diese Fragen:</a:t>
            </a:r>
          </a:p>
          <a:p>
            <a:pPr lvl="0" eaLnBrk="1" hangingPunct="1">
              <a:lnSpc>
                <a:spcPct val="130000"/>
              </a:lnSpc>
              <a:spcBef>
                <a:spcPct val="0"/>
              </a:spcBef>
              <a:buFont typeface="Arial" panose="020B0604020202020204" pitchFamily="34" charset="0"/>
              <a:buChar char="•"/>
            </a:pPr>
            <a:r>
              <a:rPr lang="de-DE" sz="2000" kern="1200" dirty="0">
                <a:solidFill>
                  <a:srgbClr val="000000"/>
                </a:solidFill>
                <a:latin typeface="Calibri" panose="020F0502020204030204" pitchFamily="34" charset="0"/>
              </a:rPr>
              <a:t>Wo sitzt Marie?</a:t>
            </a:r>
          </a:p>
          <a:p>
            <a:pPr lvl="0" eaLnBrk="1" hangingPunct="1">
              <a:lnSpc>
                <a:spcPct val="130000"/>
              </a:lnSpc>
              <a:spcBef>
                <a:spcPct val="0"/>
              </a:spcBef>
              <a:buFont typeface="Arial" panose="020B0604020202020204" pitchFamily="34" charset="0"/>
              <a:buChar char="•"/>
            </a:pPr>
            <a:r>
              <a:rPr lang="de-DE" sz="2000" kern="1200" dirty="0">
                <a:solidFill>
                  <a:srgbClr val="000000"/>
                </a:solidFill>
                <a:latin typeface="Calibri" panose="020F0502020204030204" pitchFamily="34" charset="0"/>
              </a:rPr>
              <a:t>Über was soll Marie eine Geschichte schreiben?</a:t>
            </a:r>
          </a:p>
          <a:p>
            <a:pPr lvl="0" eaLnBrk="1" hangingPunct="1">
              <a:lnSpc>
                <a:spcPct val="130000"/>
              </a:lnSpc>
              <a:spcBef>
                <a:spcPct val="0"/>
              </a:spcBef>
              <a:buFont typeface="Arial" panose="020B0604020202020204" pitchFamily="34" charset="0"/>
              <a:buChar char="•"/>
            </a:pPr>
            <a:r>
              <a:rPr lang="de-DE" sz="2000" kern="1200" dirty="0">
                <a:solidFill>
                  <a:srgbClr val="000000"/>
                </a:solidFill>
                <a:latin typeface="Calibri" panose="020F0502020204030204" pitchFamily="34" charset="0"/>
              </a:rPr>
              <a:t>Wer sitzt auf dem Baum?</a:t>
            </a:r>
          </a:p>
          <a:p>
            <a:pPr lvl="0" eaLnBrk="1" hangingPunct="1">
              <a:lnSpc>
                <a:spcPct val="130000"/>
              </a:lnSpc>
              <a:spcBef>
                <a:spcPct val="0"/>
              </a:spcBef>
              <a:buFont typeface="Arial" panose="020B0604020202020204" pitchFamily="34" charset="0"/>
              <a:buChar char="•"/>
            </a:pPr>
            <a:r>
              <a:rPr lang="de-DE" sz="2000" kern="1200" dirty="0">
                <a:solidFill>
                  <a:srgbClr val="000000"/>
                </a:solidFill>
                <a:latin typeface="Calibri" panose="020F0502020204030204" pitchFamily="34" charset="0"/>
              </a:rPr>
              <a:t>Was hört Marie? </a:t>
            </a:r>
          </a:p>
          <a:p>
            <a:pPr marL="0" indent="0" eaLnBrk="1" hangingPunct="1">
              <a:lnSpc>
                <a:spcPct val="110000"/>
              </a:lnSpc>
              <a:buNone/>
            </a:pPr>
            <a:endParaRPr lang="de-DE" sz="2400" dirty="0">
              <a:solidFill>
                <a:schemeClr val="bg1">
                  <a:lumMod val="65000"/>
                </a:schemeClr>
              </a:solidFill>
              <a:latin typeface="Calibri" pitchFamily="34" charset="0"/>
              <a:cs typeface="Calibri" pitchFamily="34" charset="0"/>
            </a:endParaRPr>
          </a:p>
        </p:txBody>
      </p:sp>
      <p:sp>
        <p:nvSpPr>
          <p:cNvPr id="10243" name="Text Box 2"/>
          <p:cNvSpPr txBox="1">
            <a:spLocks noChangeArrowheads="1"/>
          </p:cNvSpPr>
          <p:nvPr/>
        </p:nvSpPr>
        <p:spPr bwMode="auto">
          <a:xfrm>
            <a:off x="467544" y="864972"/>
            <a:ext cx="8229600" cy="97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chemeClr val="bg1"/>
                </a:solidFill>
                <a:latin typeface="Calibri" pitchFamily="34" charset="0"/>
                <a:cs typeface="Calibri" pitchFamily="34" charset="0"/>
              </a:rPr>
              <a:t>Inhalt</a:t>
            </a:r>
            <a:endParaRPr lang="de-DE"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2393142331"/>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a:xfrm>
            <a:off x="467544" y="1936415"/>
            <a:ext cx="7787208" cy="61692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tabLst>
                <a:tab pos="4303713" algn="l"/>
              </a:tabLst>
              <a:defRPr/>
            </a:pPr>
            <a:r>
              <a:rPr lang="de-DE" sz="2000" b="1" dirty="0">
                <a:solidFill>
                  <a:sysClr val="windowText" lastClr="000000"/>
                </a:solidFill>
                <a:latin typeface="Calibri"/>
              </a:rPr>
              <a:t>Leichte Sprache (A1 + A2) </a:t>
            </a:r>
            <a:r>
              <a:rPr lang="de-DE" sz="2000" b="1" dirty="0" smtClean="0">
                <a:solidFill>
                  <a:sysClr val="windowText" lastClr="000000"/>
                </a:solidFill>
                <a:latin typeface="Calibri"/>
              </a:rPr>
              <a:t>	Einfache Sprache (B1)	</a:t>
            </a:r>
          </a:p>
        </p:txBody>
      </p:sp>
      <p:sp>
        <p:nvSpPr>
          <p:cNvPr id="13" name="Textfeld 12"/>
          <p:cNvSpPr txBox="1"/>
          <p:nvPr/>
        </p:nvSpPr>
        <p:spPr>
          <a:xfrm>
            <a:off x="4582344" y="2553335"/>
            <a:ext cx="4032448" cy="2708434"/>
          </a:xfrm>
          <a:prstGeom prst="rect">
            <a:avLst/>
          </a:prstGeom>
          <a:noFill/>
        </p:spPr>
        <p:txBody>
          <a:bodyPr wrap="square" rtlCol="0">
            <a:spAutoFit/>
          </a:bodyPr>
          <a:lstStyle/>
          <a:p>
            <a:pPr marL="342900" indent="-342900" fontAlgn="auto">
              <a:spcAft>
                <a:spcPts val="1200"/>
              </a:spcAft>
              <a:buClr>
                <a:srgbClr val="FCA019"/>
              </a:buClr>
              <a:buFont typeface="Aharoni" panose="02010803020104030203" pitchFamily="2" charset="-79"/>
              <a:buChar char="l"/>
              <a:defRPr/>
            </a:pPr>
            <a:r>
              <a:rPr lang="de-DE" sz="2000" dirty="0">
                <a:solidFill>
                  <a:sysClr val="windowText" lastClr="000000"/>
                </a:solidFill>
                <a:latin typeface="Calibri"/>
                <a:cs typeface="Arial" charset="0"/>
              </a:rPr>
              <a:t>d</a:t>
            </a:r>
            <a:r>
              <a:rPr lang="de-DE" sz="2000" dirty="0" smtClean="0">
                <a:solidFill>
                  <a:sysClr val="windowText" lastClr="000000"/>
                </a:solidFill>
                <a:latin typeface="Calibri"/>
                <a:cs typeface="Arial" charset="0"/>
              </a:rPr>
              <a:t>eutsche Sprache</a:t>
            </a:r>
            <a:endParaRPr lang="de-DE" sz="2000" dirty="0">
              <a:solidFill>
                <a:sysClr val="windowText" lastClr="000000"/>
              </a:solidFill>
              <a:latin typeface="Calibri"/>
              <a:cs typeface="Arial" charset="0"/>
            </a:endParaRPr>
          </a:p>
          <a:p>
            <a:pPr marL="342900" indent="-342900" fontAlgn="auto">
              <a:spcAft>
                <a:spcPts val="1200"/>
              </a:spcAft>
              <a:buClr>
                <a:srgbClr val="FCA019"/>
              </a:buClr>
              <a:buFont typeface="Aharoni" panose="02010803020104030203" pitchFamily="2" charset="-79"/>
              <a:buChar char="l"/>
              <a:defRPr/>
            </a:pPr>
            <a:r>
              <a:rPr lang="de-DE" sz="2000" dirty="0" smtClean="0">
                <a:solidFill>
                  <a:sysClr val="windowText" lastClr="000000"/>
                </a:solidFill>
                <a:latin typeface="Calibri"/>
                <a:cs typeface="Arial" charset="0"/>
              </a:rPr>
              <a:t>wenig komplexe Syntax</a:t>
            </a:r>
            <a:endParaRPr lang="de-DE" sz="2000" dirty="0">
              <a:solidFill>
                <a:sysClr val="windowText" lastClr="000000"/>
              </a:solidFill>
              <a:latin typeface="Calibri"/>
              <a:cs typeface="Arial" charset="0"/>
            </a:endParaRPr>
          </a:p>
          <a:p>
            <a:pPr marL="342900" indent="-342900" fontAlgn="auto">
              <a:spcAft>
                <a:spcPts val="1200"/>
              </a:spcAft>
              <a:buClr>
                <a:srgbClr val="FCA019"/>
              </a:buClr>
              <a:buFont typeface="Aharoni" panose="02010803020104030203" pitchFamily="2" charset="-79"/>
              <a:buChar char="l"/>
              <a:defRPr/>
            </a:pPr>
            <a:r>
              <a:rPr lang="de-DE" sz="2000" dirty="0" smtClean="0">
                <a:solidFill>
                  <a:sysClr val="windowText" lastClr="000000"/>
                </a:solidFill>
                <a:latin typeface="Calibri"/>
                <a:cs typeface="Arial" charset="0"/>
              </a:rPr>
              <a:t>einfacher Wortschatz; starke Orientierung an Weltwissen der Zielgruppe</a:t>
            </a:r>
            <a:endParaRPr lang="de-DE" sz="2000" dirty="0">
              <a:solidFill>
                <a:sysClr val="windowText" lastClr="000000"/>
              </a:solidFill>
              <a:latin typeface="Calibri"/>
              <a:cs typeface="Arial" charset="0"/>
            </a:endParaRPr>
          </a:p>
          <a:p>
            <a:pPr marL="342900" indent="-342900" fontAlgn="auto">
              <a:spcAft>
                <a:spcPts val="1200"/>
              </a:spcAft>
              <a:buClr>
                <a:srgbClr val="FCA019"/>
              </a:buClr>
              <a:buFont typeface="Aharoni" panose="02010803020104030203" pitchFamily="2" charset="-79"/>
              <a:buChar char="l"/>
              <a:defRPr/>
            </a:pPr>
            <a:r>
              <a:rPr lang="de-DE" sz="2000" dirty="0" smtClean="0">
                <a:solidFill>
                  <a:sysClr val="windowText" lastClr="000000"/>
                </a:solidFill>
                <a:latin typeface="Calibri"/>
                <a:cs typeface="Arial" charset="0"/>
              </a:rPr>
              <a:t>wahrnehmungsfreundliches Layout</a:t>
            </a:r>
            <a:endParaRPr lang="de-DE" sz="2000" dirty="0">
              <a:solidFill>
                <a:sysClr val="windowText" lastClr="000000"/>
              </a:solidFill>
              <a:latin typeface="Calibri"/>
              <a:cs typeface="Arial" charset="0"/>
            </a:endParaRPr>
          </a:p>
        </p:txBody>
      </p:sp>
      <p:sp>
        <p:nvSpPr>
          <p:cNvPr id="14" name="Rechteck 13"/>
          <p:cNvSpPr/>
          <p:nvPr/>
        </p:nvSpPr>
        <p:spPr>
          <a:xfrm>
            <a:off x="209755" y="2553335"/>
            <a:ext cx="4002205" cy="3631763"/>
          </a:xfrm>
          <a:prstGeom prst="rect">
            <a:avLst/>
          </a:prstGeom>
        </p:spPr>
        <p:txBody>
          <a:bodyPr wrap="square">
            <a:spAutoFit/>
          </a:bodyPr>
          <a:lstStyle/>
          <a:p>
            <a:pPr marL="342900" indent="-342900" fontAlgn="auto">
              <a:spcAft>
                <a:spcPts val="1200"/>
              </a:spcAft>
              <a:buClr>
                <a:srgbClr val="FCA019"/>
              </a:buClr>
              <a:buFont typeface="Aharoni" panose="02010803020104030203" pitchFamily="2" charset="-79"/>
              <a:buChar char="l"/>
              <a:defRPr/>
            </a:pPr>
            <a:r>
              <a:rPr lang="de-DE" sz="2000" dirty="0">
                <a:solidFill>
                  <a:sysClr val="windowText" lastClr="000000"/>
                </a:solidFill>
                <a:latin typeface="Calibri"/>
                <a:cs typeface="Arial" charset="0"/>
              </a:rPr>
              <a:t>e</a:t>
            </a:r>
            <a:r>
              <a:rPr lang="de-DE" sz="2000" dirty="0" smtClean="0">
                <a:solidFill>
                  <a:sysClr val="windowText" lastClr="000000"/>
                </a:solidFill>
                <a:latin typeface="Calibri"/>
                <a:cs typeface="Arial" charset="0"/>
              </a:rPr>
              <a:t>ine Varietät des Deutschen</a:t>
            </a:r>
          </a:p>
          <a:p>
            <a:pPr marL="342900" indent="-342900" fontAlgn="auto">
              <a:spcAft>
                <a:spcPts val="1200"/>
              </a:spcAft>
              <a:buClr>
                <a:srgbClr val="FCA019"/>
              </a:buClr>
              <a:buFont typeface="Aharoni" panose="02010803020104030203" pitchFamily="2" charset="-79"/>
              <a:buChar char="l"/>
              <a:defRPr/>
            </a:pPr>
            <a:r>
              <a:rPr lang="de-DE" sz="2000" dirty="0" smtClean="0">
                <a:solidFill>
                  <a:sysClr val="windowText" lastClr="000000"/>
                </a:solidFill>
                <a:latin typeface="Calibri"/>
                <a:cs typeface="Arial" charset="0"/>
              </a:rPr>
              <a:t>einfache Syntax (SPO)</a:t>
            </a:r>
            <a:endParaRPr lang="de-DE" sz="2000" dirty="0">
              <a:solidFill>
                <a:sysClr val="windowText" lastClr="000000"/>
              </a:solidFill>
              <a:latin typeface="Calibri"/>
              <a:cs typeface="Arial" charset="0"/>
            </a:endParaRPr>
          </a:p>
          <a:p>
            <a:pPr marL="342900" indent="-342900" fontAlgn="auto">
              <a:spcAft>
                <a:spcPts val="1200"/>
              </a:spcAft>
              <a:buClr>
                <a:srgbClr val="FCA019"/>
              </a:buClr>
              <a:buFont typeface="Aharoni" panose="02010803020104030203" pitchFamily="2" charset="-79"/>
              <a:buChar char="l"/>
              <a:defRPr/>
            </a:pPr>
            <a:r>
              <a:rPr lang="de-DE" sz="2000" dirty="0">
                <a:solidFill>
                  <a:sysClr val="windowText" lastClr="000000"/>
                </a:solidFill>
                <a:latin typeface="Calibri"/>
                <a:cs typeface="Arial" charset="0"/>
              </a:rPr>
              <a:t>r</a:t>
            </a:r>
            <a:r>
              <a:rPr lang="de-DE" sz="2000" dirty="0" smtClean="0">
                <a:solidFill>
                  <a:sysClr val="windowText" lastClr="000000"/>
                </a:solidFill>
                <a:latin typeface="Calibri"/>
                <a:cs typeface="Arial" charset="0"/>
              </a:rPr>
              <a:t>eduzierter Wortschatz</a:t>
            </a:r>
          </a:p>
          <a:p>
            <a:pPr marL="341313" indent="20638" fontAlgn="auto">
              <a:spcAft>
                <a:spcPts val="1200"/>
              </a:spcAft>
              <a:buClr>
                <a:srgbClr val="FCA019"/>
              </a:buClr>
              <a:defRPr/>
            </a:pPr>
            <a:r>
              <a:rPr lang="de-DE" sz="2000" dirty="0" smtClean="0">
                <a:solidFill>
                  <a:sysClr val="windowText" lastClr="000000"/>
                </a:solidFill>
                <a:latin typeface="Calibri"/>
                <a:cs typeface="Arial" charset="0"/>
              </a:rPr>
              <a:t>	starke Reduktion der 	sprachlichen Mittel</a:t>
            </a:r>
            <a:endParaRPr lang="de-DE" sz="2000" dirty="0">
              <a:solidFill>
                <a:sysClr val="windowText" lastClr="000000"/>
              </a:solidFill>
              <a:latin typeface="Calibri"/>
              <a:cs typeface="Arial" charset="0"/>
            </a:endParaRPr>
          </a:p>
          <a:p>
            <a:pPr marL="342000" indent="-342900" fontAlgn="auto">
              <a:spcAft>
                <a:spcPts val="1200"/>
              </a:spcAft>
              <a:buClr>
                <a:srgbClr val="FCA019"/>
              </a:buClr>
              <a:buFont typeface="Aharoni" panose="02010803020104030203" pitchFamily="2" charset="-79"/>
              <a:buChar char="l"/>
              <a:defRPr/>
            </a:pPr>
            <a:r>
              <a:rPr lang="de-DE" sz="2000" dirty="0" smtClean="0">
                <a:solidFill>
                  <a:sysClr val="windowText" lastClr="000000"/>
                </a:solidFill>
                <a:latin typeface="Calibri"/>
                <a:cs typeface="Arial" charset="0"/>
              </a:rPr>
              <a:t>strenge </a:t>
            </a:r>
            <a:r>
              <a:rPr lang="de-DE" sz="2000" dirty="0">
                <a:solidFill>
                  <a:sysClr val="windowText" lastClr="000000"/>
                </a:solidFill>
                <a:latin typeface="Calibri"/>
                <a:cs typeface="Arial" charset="0"/>
              </a:rPr>
              <a:t>Regelung des </a:t>
            </a:r>
            <a:br>
              <a:rPr lang="de-DE" sz="2000" dirty="0">
                <a:solidFill>
                  <a:sysClr val="windowText" lastClr="000000"/>
                </a:solidFill>
                <a:latin typeface="Calibri"/>
                <a:cs typeface="Arial" charset="0"/>
              </a:rPr>
            </a:br>
            <a:r>
              <a:rPr lang="de-DE" sz="2000" dirty="0">
                <a:solidFill>
                  <a:sysClr val="windowText" lastClr="000000"/>
                </a:solidFill>
                <a:latin typeface="Calibri"/>
                <a:cs typeface="Arial" charset="0"/>
              </a:rPr>
              <a:t>optischen </a:t>
            </a:r>
            <a:r>
              <a:rPr lang="de-DE" sz="2000" dirty="0" smtClean="0">
                <a:solidFill>
                  <a:sysClr val="windowText" lastClr="000000"/>
                </a:solidFill>
                <a:latin typeface="Calibri"/>
                <a:cs typeface="Arial" charset="0"/>
              </a:rPr>
              <a:t>Erscheinungsbildes</a:t>
            </a:r>
          </a:p>
          <a:p>
            <a:pPr marL="342900" indent="-342900" fontAlgn="auto">
              <a:spcAft>
                <a:spcPts val="1200"/>
              </a:spcAft>
              <a:buClr>
                <a:srgbClr val="FCA019"/>
              </a:buClr>
              <a:buFont typeface="Aharoni" panose="02010803020104030203" pitchFamily="2" charset="-79"/>
              <a:buChar char="l"/>
              <a:defRPr/>
            </a:pPr>
            <a:r>
              <a:rPr lang="de-DE" sz="2000" dirty="0" smtClean="0">
                <a:solidFill>
                  <a:sysClr val="windowText" lastClr="000000"/>
                </a:solidFill>
                <a:latin typeface="Calibri"/>
                <a:cs typeface="Arial" charset="0"/>
              </a:rPr>
              <a:t>Texte haben eine ausgeprägte </a:t>
            </a:r>
            <a:r>
              <a:rPr lang="de-DE" sz="2000" dirty="0" err="1" smtClean="0">
                <a:solidFill>
                  <a:sysClr val="windowText" lastClr="000000"/>
                </a:solidFill>
                <a:latin typeface="Calibri"/>
                <a:cs typeface="Arial" charset="0"/>
              </a:rPr>
              <a:t>Erklärstruktur</a:t>
            </a:r>
            <a:endParaRPr lang="de-DE" sz="2000" dirty="0">
              <a:solidFill>
                <a:sysClr val="windowText" lastClr="000000"/>
              </a:solidFill>
              <a:latin typeface="Calibri"/>
              <a:cs typeface="Arial" charset="0"/>
            </a:endParaRPr>
          </a:p>
        </p:txBody>
      </p:sp>
      <p:sp>
        <p:nvSpPr>
          <p:cNvPr id="5" name="Text Box 2"/>
          <p:cNvSpPr txBox="1">
            <a:spLocks noChangeArrowheads="1"/>
          </p:cNvSpPr>
          <p:nvPr/>
        </p:nvSpPr>
        <p:spPr bwMode="auto">
          <a:xfrm>
            <a:off x="467544" y="864973"/>
            <a:ext cx="8229600" cy="97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rgbClr val="FFFFFF"/>
                </a:solidFill>
                <a:latin typeface="Calibri" pitchFamily="34" charset="0"/>
                <a:cs typeface="Calibri" pitchFamily="34" charset="0"/>
              </a:rPr>
              <a:t>Einfache Sprache - Leichte Sprache</a:t>
            </a:r>
            <a:endParaRPr lang="de-DE" dirty="0">
              <a:solidFill>
                <a:srgbClr val="FFFFFF"/>
              </a:solidFill>
              <a:latin typeface="Calibri" pitchFamily="34" charset="0"/>
              <a:cs typeface="Calibri" pitchFamily="34" charset="0"/>
            </a:endParaRPr>
          </a:p>
        </p:txBody>
      </p:sp>
      <p:sp>
        <p:nvSpPr>
          <p:cNvPr id="3" name="Pfeil nach rechts 2"/>
          <p:cNvSpPr/>
          <p:nvPr/>
        </p:nvSpPr>
        <p:spPr>
          <a:xfrm>
            <a:off x="683568" y="4100946"/>
            <a:ext cx="330336" cy="341219"/>
          </a:xfrm>
          <a:prstGeom prst="rightArrow">
            <a:avLst/>
          </a:prstGeom>
          <a:solidFill>
            <a:srgbClr val="FCA019"/>
          </a:solidFill>
          <a:ln>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775330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4294967295"/>
          </p:nvPr>
        </p:nvSpPr>
        <p:spPr bwMode="auto">
          <a:xfrm>
            <a:off x="516632" y="2349202"/>
            <a:ext cx="7943800" cy="24479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lnSpc>
                <a:spcPct val="110000"/>
              </a:lnSpc>
              <a:spcAft>
                <a:spcPts val="1200"/>
              </a:spcAft>
              <a:buNone/>
            </a:pPr>
            <a:r>
              <a:rPr lang="de-DE" sz="2400" dirty="0" smtClean="0">
                <a:solidFill>
                  <a:srgbClr val="000000"/>
                </a:solidFill>
                <a:latin typeface="Calibri" pitchFamily="34" charset="0"/>
                <a:cs typeface="Calibri" pitchFamily="34" charset="0"/>
              </a:rPr>
              <a:t>Beispiele für	</a:t>
            </a:r>
          </a:p>
          <a:p>
            <a:pPr marL="0" indent="0" eaLnBrk="1" hangingPunct="1">
              <a:lnSpc>
                <a:spcPct val="110000"/>
              </a:lnSpc>
              <a:spcAft>
                <a:spcPts val="1200"/>
              </a:spcAft>
              <a:buNone/>
            </a:pPr>
            <a:r>
              <a:rPr lang="de-DE" sz="2400" dirty="0" smtClean="0">
                <a:solidFill>
                  <a:srgbClr val="000000"/>
                </a:solidFill>
                <a:latin typeface="Calibri" pitchFamily="34" charset="0"/>
                <a:cs typeface="Calibri" pitchFamily="34" charset="0"/>
              </a:rPr>
              <a:t>1.	Zeichenebene</a:t>
            </a:r>
          </a:p>
          <a:p>
            <a:pPr marL="0" indent="0" eaLnBrk="1" hangingPunct="1">
              <a:lnSpc>
                <a:spcPct val="110000"/>
              </a:lnSpc>
              <a:spcAft>
                <a:spcPts val="1200"/>
              </a:spcAft>
              <a:buNone/>
              <a:tabLst>
                <a:tab pos="357188" algn="l"/>
              </a:tabLst>
            </a:pPr>
            <a:r>
              <a:rPr lang="de-DE" sz="2400" dirty="0" smtClean="0">
                <a:solidFill>
                  <a:srgbClr val="000000"/>
                </a:solidFill>
                <a:latin typeface="Calibri" pitchFamily="34" charset="0"/>
                <a:cs typeface="Calibri" pitchFamily="34" charset="0"/>
              </a:rPr>
              <a:t>2.		Wortebene</a:t>
            </a:r>
          </a:p>
          <a:p>
            <a:pPr marL="457200" indent="-457200" eaLnBrk="1" hangingPunct="1">
              <a:lnSpc>
                <a:spcPct val="110000"/>
              </a:lnSpc>
              <a:spcAft>
                <a:spcPts val="1200"/>
              </a:spcAft>
              <a:buAutoNum type="arabicPeriod" startAt="3"/>
            </a:pPr>
            <a:r>
              <a:rPr lang="de-DE" sz="2400" dirty="0" smtClean="0">
                <a:solidFill>
                  <a:srgbClr val="000000"/>
                </a:solidFill>
                <a:latin typeface="Calibri" pitchFamily="34" charset="0"/>
                <a:cs typeface="Calibri" pitchFamily="34" charset="0"/>
              </a:rPr>
              <a:t>       Satzebene</a:t>
            </a:r>
          </a:p>
        </p:txBody>
      </p:sp>
      <p:sp>
        <p:nvSpPr>
          <p:cNvPr id="10243" name="Text Box 2"/>
          <p:cNvSpPr txBox="1">
            <a:spLocks noChangeArrowheads="1"/>
          </p:cNvSpPr>
          <p:nvPr/>
        </p:nvSpPr>
        <p:spPr bwMode="auto">
          <a:xfrm>
            <a:off x="467544" y="836712"/>
            <a:ext cx="7920000" cy="1024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chemeClr val="bg1"/>
                </a:solidFill>
                <a:latin typeface="Calibri" pitchFamily="34" charset="0"/>
                <a:cs typeface="Calibri" pitchFamily="34" charset="0"/>
              </a:rPr>
              <a:t>Kriterien für Leichte Sprache</a:t>
            </a:r>
            <a:endParaRPr lang="de-DE"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2694048533"/>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539552" y="836832"/>
            <a:ext cx="7920000"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chemeClr val="bg1"/>
                </a:solidFill>
                <a:latin typeface="Calibri" pitchFamily="34" charset="0"/>
                <a:cs typeface="Calibri" pitchFamily="34" charset="0"/>
              </a:rPr>
              <a:t>1. Zeichenebene</a:t>
            </a:r>
            <a:endParaRPr lang="de-DE" dirty="0">
              <a:solidFill>
                <a:schemeClr val="bg1"/>
              </a:solidFill>
              <a:latin typeface="Calibri" pitchFamily="34" charset="0"/>
              <a:cs typeface="Calibri" pitchFamily="34" charset="0"/>
            </a:endParaRPr>
          </a:p>
        </p:txBody>
      </p:sp>
      <p:sp>
        <p:nvSpPr>
          <p:cNvPr id="5" name="Rechteck 4"/>
          <p:cNvSpPr/>
          <p:nvPr/>
        </p:nvSpPr>
        <p:spPr>
          <a:xfrm>
            <a:off x="971600" y="2459504"/>
            <a:ext cx="5886400" cy="461665"/>
          </a:xfrm>
          <a:prstGeom prst="rect">
            <a:avLst/>
          </a:prstGeom>
        </p:spPr>
        <p:txBody>
          <a:bodyPr wrap="square">
            <a:spAutoFit/>
          </a:bodyPr>
          <a:lstStyle/>
          <a:p>
            <a:pPr marL="0" indent="0">
              <a:buNone/>
            </a:pPr>
            <a:r>
              <a:rPr lang="de-DE" dirty="0"/>
              <a:t> </a:t>
            </a:r>
          </a:p>
        </p:txBody>
      </p:sp>
      <p:grpSp>
        <p:nvGrpSpPr>
          <p:cNvPr id="3" name="Gruppieren 2"/>
          <p:cNvGrpSpPr/>
          <p:nvPr/>
        </p:nvGrpSpPr>
        <p:grpSpPr>
          <a:xfrm>
            <a:off x="144016" y="2348880"/>
            <a:ext cx="4572000" cy="3748719"/>
            <a:chOff x="144016" y="2459504"/>
            <a:chExt cx="4572000" cy="3748719"/>
          </a:xfrm>
        </p:grpSpPr>
        <p:sp>
          <p:nvSpPr>
            <p:cNvPr id="6" name="Rechteck 5"/>
            <p:cNvSpPr/>
            <p:nvPr/>
          </p:nvSpPr>
          <p:spPr>
            <a:xfrm>
              <a:off x="144016" y="2459504"/>
              <a:ext cx="4572000" cy="3748719"/>
            </a:xfrm>
            <a:prstGeom prst="rect">
              <a:avLst/>
            </a:prstGeom>
            <a:ln w="3175">
              <a:noFill/>
              <a:prstDash val="solid"/>
            </a:ln>
          </p:spPr>
          <p:txBody>
            <a:bodyPr>
              <a:spAutoFit/>
            </a:bodyPr>
            <a:lstStyle/>
            <a:p>
              <a:pPr marL="342900" indent="-342900" fontAlgn="auto">
                <a:spcAft>
                  <a:spcPts val="1200"/>
                </a:spcAft>
                <a:buClr>
                  <a:srgbClr val="FCA019"/>
                </a:buClr>
                <a:buFont typeface="Aharoni" panose="02010803020104030203" pitchFamily="2" charset="-79"/>
                <a:buChar char="l"/>
                <a:defRPr/>
              </a:pPr>
              <a:r>
                <a:rPr lang="de-DE" dirty="0" smtClean="0">
                  <a:solidFill>
                    <a:sysClr val="windowText" lastClr="000000"/>
                  </a:solidFill>
                  <a:latin typeface="Calibri"/>
                </a:rPr>
                <a:t>keine </a:t>
              </a:r>
              <a:r>
                <a:rPr lang="de-DE" kern="0" dirty="0">
                  <a:solidFill>
                    <a:prstClr val="black"/>
                  </a:solidFill>
                  <a:latin typeface="Calibri"/>
                </a:rPr>
                <a:t>Serifen</a:t>
              </a:r>
            </a:p>
            <a:p>
              <a:pPr marL="0" marR="0" lvl="0" indent="0" defTabSz="914400" eaLnBrk="1" fontAlgn="auto" latinLnBrk="0" hangingPunct="1">
                <a:lnSpc>
                  <a:spcPct val="100000"/>
                </a:lnSpc>
                <a:spcBef>
                  <a:spcPct val="20000"/>
                </a:spcBef>
                <a:spcAft>
                  <a:spcPts val="1800"/>
                </a:spcAft>
                <a:buClrTx/>
                <a:buSzTx/>
                <a:buFontTx/>
                <a:buNone/>
                <a:tabLst>
                  <a:tab pos="357188" algn="l"/>
                </a:tabLst>
                <a:defRPr/>
              </a:pPr>
              <a:r>
                <a:rPr lang="de-DE" sz="2000" kern="0" dirty="0" smtClean="0">
                  <a:solidFill>
                    <a:prstClr val="black"/>
                  </a:solidFill>
                  <a:cs typeface="Times New Roman" panose="02020603050405020304" pitchFamily="18" charset="0"/>
                </a:rPr>
                <a:t>	</a:t>
              </a:r>
              <a:r>
                <a:rPr lang="de-DE" sz="2000" kern="0" dirty="0" smtClean="0">
                  <a:solidFill>
                    <a:schemeClr val="accent4"/>
                  </a:solidFill>
                  <a:cs typeface="Times New Roman" panose="02020603050405020304" pitchFamily="18" charset="0"/>
                </a:rPr>
                <a:t>Times New Roman</a:t>
              </a:r>
              <a:r>
                <a:rPr kumimoji="0" lang="de-DE" sz="3200" b="0" i="0" u="none" strike="noStrike" kern="0" cap="none" spc="0" normalizeH="0" baseline="0" noProof="0" dirty="0" smtClean="0">
                  <a:ln>
                    <a:noFill/>
                  </a:ln>
                  <a:solidFill>
                    <a:schemeClr val="accent4"/>
                  </a:solidFill>
                  <a:effectLst/>
                  <a:uLnTx/>
                  <a:uFillTx/>
                  <a:cs typeface="Times New Roman" panose="02020603050405020304" pitchFamily="18" charset="0"/>
                </a:rPr>
                <a:t> </a:t>
              </a:r>
            </a:p>
            <a:p>
              <a:pPr marR="0" lvl="0" defTabSz="914400" eaLnBrk="1" fontAlgn="auto" latinLnBrk="0" hangingPunct="1">
                <a:lnSpc>
                  <a:spcPct val="100000"/>
                </a:lnSpc>
                <a:spcBef>
                  <a:spcPct val="20000"/>
                </a:spcBef>
                <a:spcAft>
                  <a:spcPts val="1200"/>
                </a:spcAft>
                <a:buClr>
                  <a:srgbClr val="FCA019"/>
                </a:buClr>
                <a:buSzTx/>
                <a:tabLst>
                  <a:tab pos="357188" algn="l"/>
                </a:tabLst>
                <a:defRPr/>
              </a:pPr>
              <a:r>
                <a:rPr lang="de-DE" sz="2000" kern="0" dirty="0" smtClean="0">
                  <a:solidFill>
                    <a:schemeClr val="accent4"/>
                  </a:solidFill>
                  <a:latin typeface="Baskerville Old Face" panose="02020602080505020303" pitchFamily="18" charset="0"/>
                  <a:cs typeface="Times New Roman" panose="02020603050405020304" pitchFamily="18" charset="0"/>
                </a:rPr>
                <a:t>	Baskerville Old Face</a:t>
              </a:r>
              <a:endParaRPr lang="de-DE" sz="2000" kern="0" dirty="0" smtClean="0">
                <a:solidFill>
                  <a:schemeClr val="accent4"/>
                </a:solidFill>
                <a:latin typeface="Cambria" panose="02040503050406030204" pitchFamily="18" charset="0"/>
                <a:cs typeface="Times New Roman" panose="02020603050405020304" pitchFamily="18" charset="0"/>
              </a:endParaRPr>
            </a:p>
            <a:p>
              <a:pPr marR="0" lvl="0" defTabSz="914400" eaLnBrk="1" fontAlgn="auto" latinLnBrk="0" hangingPunct="1">
                <a:lnSpc>
                  <a:spcPct val="100000"/>
                </a:lnSpc>
                <a:spcBef>
                  <a:spcPct val="20000"/>
                </a:spcBef>
                <a:spcAft>
                  <a:spcPts val="1200"/>
                </a:spcAft>
                <a:buClr>
                  <a:srgbClr val="FCA019"/>
                </a:buClr>
                <a:buSzTx/>
                <a:tabLst>
                  <a:tab pos="357188" algn="l"/>
                </a:tabLst>
                <a:defRPr/>
              </a:pPr>
              <a:r>
                <a:rPr kumimoji="0" lang="de-DE" sz="2000" b="0" i="0" u="none" strike="noStrike" kern="0" cap="none" spc="0" normalizeH="0" baseline="0" noProof="0" dirty="0" smtClean="0">
                  <a:ln>
                    <a:noFill/>
                  </a:ln>
                  <a:solidFill>
                    <a:schemeClr val="accent4"/>
                  </a:solidFill>
                  <a:effectLst/>
                  <a:uLnTx/>
                  <a:uFillTx/>
                  <a:latin typeface="Cambria" panose="02040503050406030204" pitchFamily="18" charset="0"/>
                  <a:cs typeface="Times New Roman" panose="02020603050405020304" pitchFamily="18" charset="0"/>
                </a:rPr>
                <a:t>	Cambria</a:t>
              </a:r>
            </a:p>
            <a:p>
              <a:pPr marL="0" marR="0" lvl="0" indent="0" defTabSz="914400" eaLnBrk="1" fontAlgn="auto" latinLnBrk="0" hangingPunct="1">
                <a:lnSpc>
                  <a:spcPct val="100000"/>
                </a:lnSpc>
                <a:spcBef>
                  <a:spcPct val="20000"/>
                </a:spcBef>
                <a:spcAft>
                  <a:spcPts val="1800"/>
                </a:spcAft>
                <a:buClrTx/>
                <a:buSzTx/>
                <a:buFontTx/>
                <a:buNone/>
                <a:tabLst/>
                <a:defRPr/>
              </a:pPr>
              <a:endParaRPr kumimoji="0" lang="de-DE" sz="3200" b="0" i="0" u="none" strike="noStrike" kern="0" cap="none" spc="0" normalizeH="0" baseline="0" noProof="0" dirty="0" smtClean="0">
                <a:ln>
                  <a:noFill/>
                </a:ln>
                <a:solidFill>
                  <a:prstClr val="black"/>
                </a:solidFill>
                <a:effectLst/>
                <a:uLnTx/>
                <a:uFillTx/>
                <a:cs typeface="Times New Roman" panose="02020603050405020304" pitchFamily="18" charset="0"/>
              </a:endParaRPr>
            </a:p>
            <a:p>
              <a:pPr marL="0" marR="0" lvl="0" indent="0" defTabSz="914400" eaLnBrk="1" fontAlgn="auto" latinLnBrk="0" hangingPunct="1">
                <a:lnSpc>
                  <a:spcPct val="100000"/>
                </a:lnSpc>
                <a:spcBef>
                  <a:spcPct val="20000"/>
                </a:spcBef>
                <a:spcAft>
                  <a:spcPts val="0"/>
                </a:spcAft>
                <a:buClrTx/>
                <a:buSzTx/>
                <a:buFontTx/>
                <a:buNone/>
                <a:tabLst/>
                <a:defRPr/>
              </a:pPr>
              <a:endParaRPr kumimoji="0" lang="de-DE" b="0" i="0" u="none" strike="noStrike" kern="0" cap="none" spc="0" normalizeH="0" baseline="0" noProof="0" dirty="0" smtClean="0">
                <a:ln>
                  <a:noFill/>
                </a:ln>
                <a:solidFill>
                  <a:prstClr val="black"/>
                </a:solidFill>
                <a:effectLst/>
                <a:uLnTx/>
                <a:uFillTx/>
                <a:latin typeface="Calibri"/>
              </a:endParaRPr>
            </a:p>
          </p:txBody>
        </p:sp>
        <p:sp>
          <p:nvSpPr>
            <p:cNvPr id="7" name="Ellipse 6"/>
            <p:cNvSpPr/>
            <p:nvPr/>
          </p:nvSpPr>
          <p:spPr>
            <a:xfrm>
              <a:off x="539552" y="3429000"/>
              <a:ext cx="216024" cy="10345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Ellipse 7"/>
            <p:cNvSpPr/>
            <p:nvPr/>
          </p:nvSpPr>
          <p:spPr>
            <a:xfrm>
              <a:off x="1231795" y="3284984"/>
              <a:ext cx="216024" cy="17288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Ellipse 8"/>
            <p:cNvSpPr/>
            <p:nvPr/>
          </p:nvSpPr>
          <p:spPr>
            <a:xfrm>
              <a:off x="2286254" y="3385859"/>
              <a:ext cx="269522" cy="17142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Ellipse 9"/>
            <p:cNvSpPr/>
            <p:nvPr/>
          </p:nvSpPr>
          <p:spPr>
            <a:xfrm>
              <a:off x="718338" y="4005064"/>
              <a:ext cx="541294" cy="16282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a:off x="1177789" y="4481926"/>
              <a:ext cx="270030" cy="17121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514103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4294967295"/>
          </p:nvPr>
        </p:nvSpPr>
        <p:spPr bwMode="auto">
          <a:xfrm>
            <a:off x="498841" y="2276872"/>
            <a:ext cx="8458200" cy="4248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eaLnBrk="1" hangingPunct="1">
              <a:lnSpc>
                <a:spcPct val="110000"/>
              </a:lnSpc>
              <a:buFontTx/>
              <a:buAutoNum type="arabicPeriod"/>
            </a:pPr>
            <a:r>
              <a:rPr lang="de-DE" sz="2400" dirty="0" smtClean="0">
                <a:solidFill>
                  <a:srgbClr val="000000"/>
                </a:solidFill>
                <a:latin typeface="Calibri" pitchFamily="34" charset="0"/>
                <a:cs typeface="Calibri" pitchFamily="34" charset="0"/>
              </a:rPr>
              <a:t>Leichte Sprache und Einfache Sprache – eine Einordnung</a:t>
            </a:r>
          </a:p>
          <a:p>
            <a:pPr marL="609600" indent="-609600" eaLnBrk="1" hangingPunct="1">
              <a:lnSpc>
                <a:spcPct val="110000"/>
              </a:lnSpc>
              <a:buFontTx/>
              <a:buAutoNum type="arabicPeriod"/>
            </a:pPr>
            <a:r>
              <a:rPr lang="de-DE" sz="2400" dirty="0" smtClean="0">
                <a:solidFill>
                  <a:srgbClr val="000000"/>
                </a:solidFill>
                <a:latin typeface="Calibri" pitchFamily="34" charset="0"/>
                <a:cs typeface="Calibri" pitchFamily="34" charset="0"/>
              </a:rPr>
              <a:t>Einfache Sprache als Mittel der Binnendifferenzierung</a:t>
            </a:r>
          </a:p>
          <a:p>
            <a:pPr marL="609600" indent="-609600" eaLnBrk="1" hangingPunct="1">
              <a:lnSpc>
                <a:spcPct val="110000"/>
              </a:lnSpc>
              <a:buFontTx/>
              <a:buAutoNum type="arabicPeriod"/>
            </a:pPr>
            <a:r>
              <a:rPr lang="de-DE" sz="2400" dirty="0" smtClean="0">
                <a:solidFill>
                  <a:srgbClr val="000000"/>
                </a:solidFill>
                <a:latin typeface="Calibri" pitchFamily="34" charset="0"/>
                <a:cs typeface="Calibri" pitchFamily="34" charset="0"/>
              </a:rPr>
              <a:t>Leichte Sprache als Mittel der Lernzieldifferenzierung</a:t>
            </a:r>
          </a:p>
          <a:p>
            <a:pPr marL="609600" indent="-609600" eaLnBrk="1" hangingPunct="1">
              <a:lnSpc>
                <a:spcPct val="110000"/>
              </a:lnSpc>
              <a:buFontTx/>
              <a:buAutoNum type="arabicPeriod"/>
            </a:pPr>
            <a:r>
              <a:rPr lang="de-DE" sz="2400" dirty="0" smtClean="0">
                <a:solidFill>
                  <a:srgbClr val="000000"/>
                </a:solidFill>
                <a:latin typeface="Calibri" pitchFamily="34" charset="0"/>
                <a:cs typeface="Calibri" pitchFamily="34" charset="0"/>
              </a:rPr>
              <a:t>Beispiele aus dem Kriterienkatalog für </a:t>
            </a:r>
            <a:br>
              <a:rPr lang="de-DE" sz="2400" dirty="0" smtClean="0">
                <a:solidFill>
                  <a:srgbClr val="000000"/>
                </a:solidFill>
                <a:latin typeface="Calibri" pitchFamily="34" charset="0"/>
                <a:cs typeface="Calibri" pitchFamily="34" charset="0"/>
              </a:rPr>
            </a:br>
            <a:r>
              <a:rPr lang="de-DE" sz="2400" dirty="0" smtClean="0">
                <a:solidFill>
                  <a:srgbClr val="000000"/>
                </a:solidFill>
                <a:latin typeface="Calibri" pitchFamily="34" charset="0"/>
                <a:cs typeface="Calibri" pitchFamily="34" charset="0"/>
              </a:rPr>
              <a:t>Einfache/Leichte Sprache</a:t>
            </a:r>
            <a:br>
              <a:rPr lang="de-DE" sz="2400" dirty="0" smtClean="0">
                <a:solidFill>
                  <a:srgbClr val="000000"/>
                </a:solidFill>
                <a:latin typeface="Calibri" pitchFamily="34" charset="0"/>
                <a:cs typeface="Calibri" pitchFamily="34" charset="0"/>
              </a:rPr>
            </a:br>
            <a:r>
              <a:rPr lang="de-DE" sz="2400" dirty="0" smtClean="0">
                <a:solidFill>
                  <a:srgbClr val="000000"/>
                </a:solidFill>
                <a:latin typeface="Calibri" pitchFamily="34" charset="0"/>
                <a:cs typeface="Calibri" pitchFamily="34" charset="0"/>
              </a:rPr>
              <a:t>Übungen</a:t>
            </a:r>
          </a:p>
          <a:p>
            <a:pPr marL="609600" indent="-609600" eaLnBrk="1" hangingPunct="1">
              <a:lnSpc>
                <a:spcPct val="110000"/>
              </a:lnSpc>
              <a:buFontTx/>
              <a:buAutoNum type="arabicPeriod"/>
            </a:pPr>
            <a:r>
              <a:rPr lang="de-DE" sz="2400" dirty="0" smtClean="0">
                <a:solidFill>
                  <a:srgbClr val="000000"/>
                </a:solidFill>
                <a:latin typeface="Calibri" pitchFamily="34" charset="0"/>
                <a:cs typeface="Calibri" pitchFamily="34" charset="0"/>
              </a:rPr>
              <a:t>Einfache Sprache im Alltag</a:t>
            </a:r>
          </a:p>
          <a:p>
            <a:pPr marL="609600" indent="-609600" eaLnBrk="1" hangingPunct="1">
              <a:lnSpc>
                <a:spcPct val="110000"/>
              </a:lnSpc>
              <a:buFontTx/>
              <a:buNone/>
            </a:pPr>
            <a:endParaRPr lang="de-DE" sz="2400" dirty="0" smtClean="0">
              <a:solidFill>
                <a:srgbClr val="000000"/>
              </a:solidFill>
              <a:latin typeface="Calibri" pitchFamily="34" charset="0"/>
              <a:cs typeface="Calibri" pitchFamily="34" charset="0"/>
            </a:endParaRPr>
          </a:p>
        </p:txBody>
      </p:sp>
      <p:sp>
        <p:nvSpPr>
          <p:cNvPr id="10243" name="Text Box 2"/>
          <p:cNvSpPr txBox="1">
            <a:spLocks noChangeArrowheads="1"/>
          </p:cNvSpPr>
          <p:nvPr/>
        </p:nvSpPr>
        <p:spPr bwMode="auto">
          <a:xfrm>
            <a:off x="467544" y="864972"/>
            <a:ext cx="8229600" cy="97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chemeClr val="bg1"/>
                </a:solidFill>
                <a:latin typeface="Calibri" pitchFamily="34" charset="0"/>
                <a:cs typeface="Calibri" pitchFamily="34" charset="0"/>
              </a:rPr>
              <a:t>Inhalt</a:t>
            </a:r>
            <a:endParaRPr lang="de-DE"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3607769059"/>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539552" y="1997839"/>
            <a:ext cx="5886400" cy="461665"/>
          </a:xfrm>
          <a:prstGeom prst="rect">
            <a:avLst/>
          </a:prstGeom>
        </p:spPr>
        <p:txBody>
          <a:bodyPr wrap="square">
            <a:spAutoFit/>
          </a:bodyPr>
          <a:lstStyle/>
          <a:p>
            <a:pPr marL="0" indent="0">
              <a:buNone/>
            </a:pPr>
            <a:r>
              <a:rPr lang="de-DE" dirty="0"/>
              <a:t> </a:t>
            </a:r>
          </a:p>
        </p:txBody>
      </p:sp>
      <p:sp>
        <p:nvSpPr>
          <p:cNvPr id="6" name="Rechteck 5"/>
          <p:cNvSpPr/>
          <p:nvPr/>
        </p:nvSpPr>
        <p:spPr>
          <a:xfrm>
            <a:off x="395536" y="2228671"/>
            <a:ext cx="7704856" cy="2985433"/>
          </a:xfrm>
          <a:prstGeom prst="rect">
            <a:avLst/>
          </a:prstGeom>
          <a:ln w="3175">
            <a:noFill/>
            <a:prstDash val="solid"/>
          </a:ln>
        </p:spPr>
        <p:txBody>
          <a:bodyPr wrap="square">
            <a:spAutoFit/>
          </a:bodyPr>
          <a:lstStyle/>
          <a:p>
            <a:pPr marL="342900" lvl="0" indent="-342900" fontAlgn="auto">
              <a:spcAft>
                <a:spcPts val="2400"/>
              </a:spcAft>
              <a:buClr>
                <a:srgbClr val="FCA019"/>
              </a:buClr>
              <a:buFont typeface="Aharoni" panose="02010803020104030203" pitchFamily="2" charset="-79"/>
              <a:buChar char="l"/>
              <a:defRPr/>
            </a:pPr>
            <a:r>
              <a:rPr lang="de-DE" dirty="0" smtClean="0">
                <a:solidFill>
                  <a:sysClr val="windowText" lastClr="000000"/>
                </a:solidFill>
                <a:latin typeface="Calibri"/>
                <a:cs typeface="Arial" charset="0"/>
              </a:rPr>
              <a:t>geeignete Schriftarten</a:t>
            </a:r>
            <a:br>
              <a:rPr lang="de-DE" dirty="0" smtClean="0">
                <a:solidFill>
                  <a:sysClr val="windowText" lastClr="000000"/>
                </a:solidFill>
                <a:latin typeface="Calibri"/>
                <a:cs typeface="Arial" charset="0"/>
              </a:rPr>
            </a:br>
            <a:r>
              <a:rPr lang="de-DE" dirty="0" smtClean="0">
                <a:solidFill>
                  <a:sysClr val="windowText" lastClr="000000"/>
                </a:solidFill>
                <a:latin typeface="Calibri"/>
                <a:cs typeface="Arial" charset="0"/>
              </a:rPr>
              <a:t/>
            </a:r>
            <a:br>
              <a:rPr lang="de-DE" dirty="0" smtClean="0">
                <a:solidFill>
                  <a:sysClr val="windowText" lastClr="000000"/>
                </a:solidFill>
                <a:latin typeface="Calibri"/>
                <a:cs typeface="Arial" charset="0"/>
              </a:rPr>
            </a:br>
            <a:r>
              <a:rPr lang="de-DE" kern="0" dirty="0" smtClean="0">
                <a:solidFill>
                  <a:schemeClr val="accent4"/>
                </a:solidFill>
                <a:latin typeface="Albertus Extra Bold" pitchFamily="34" charset="0"/>
                <a:cs typeface="Times New Roman" panose="02020603050405020304" pitchFamily="18" charset="0"/>
              </a:rPr>
              <a:t>Albertus </a:t>
            </a:r>
            <a:r>
              <a:rPr lang="de-DE" kern="0" dirty="0">
                <a:solidFill>
                  <a:schemeClr val="accent4"/>
                </a:solidFill>
                <a:latin typeface="Albertus Extra Bold" pitchFamily="34" charset="0"/>
                <a:cs typeface="Times New Roman" panose="02020603050405020304" pitchFamily="18" charset="0"/>
              </a:rPr>
              <a:t>Extra </a:t>
            </a:r>
            <a:r>
              <a:rPr lang="de-DE" kern="0" dirty="0" err="1">
                <a:solidFill>
                  <a:schemeClr val="accent4"/>
                </a:solidFill>
                <a:latin typeface="Albertus Extra Bold" pitchFamily="34" charset="0"/>
                <a:cs typeface="Times New Roman" panose="02020603050405020304" pitchFamily="18" charset="0"/>
              </a:rPr>
              <a:t>Bold</a:t>
            </a:r>
            <a:r>
              <a:rPr lang="de-DE" kern="0" dirty="0">
                <a:solidFill>
                  <a:schemeClr val="accent4"/>
                </a:solidFill>
                <a:latin typeface="Albertus Extra Bold" pitchFamily="34" charset="0"/>
                <a:cs typeface="Times New Roman" panose="02020603050405020304" pitchFamily="18" charset="0"/>
              </a:rPr>
              <a:t/>
            </a:r>
            <a:br>
              <a:rPr lang="de-DE" kern="0" dirty="0">
                <a:solidFill>
                  <a:schemeClr val="accent4"/>
                </a:solidFill>
                <a:latin typeface="Albertus Extra Bold" pitchFamily="34" charset="0"/>
                <a:cs typeface="Times New Roman" panose="02020603050405020304" pitchFamily="18" charset="0"/>
              </a:rPr>
            </a:br>
            <a:r>
              <a:rPr lang="de-DE" kern="0" dirty="0" smtClean="0">
                <a:solidFill>
                  <a:schemeClr val="accent4"/>
                </a:solidFill>
                <a:latin typeface="Arial" panose="020B0604020202020204" pitchFamily="34" charset="0"/>
                <a:cs typeface="Arial" panose="020B0604020202020204" pitchFamily="34" charset="0"/>
              </a:rPr>
              <a:t>Arial</a:t>
            </a:r>
            <a:r>
              <a:rPr lang="de-DE" kern="0" dirty="0">
                <a:solidFill>
                  <a:schemeClr val="accent4"/>
                </a:solidFill>
                <a:latin typeface="Arial" panose="020B0604020202020204" pitchFamily="34" charset="0"/>
                <a:cs typeface="Arial" panose="020B0604020202020204" pitchFamily="34" charset="0"/>
              </a:rPr>
              <a:t/>
            </a:r>
            <a:br>
              <a:rPr lang="de-DE" kern="0" dirty="0">
                <a:solidFill>
                  <a:schemeClr val="accent4"/>
                </a:solidFill>
                <a:latin typeface="Arial" panose="020B0604020202020204" pitchFamily="34" charset="0"/>
                <a:cs typeface="Arial" panose="020B0604020202020204" pitchFamily="34" charset="0"/>
              </a:rPr>
            </a:br>
            <a:r>
              <a:rPr lang="de-DE" kern="0" dirty="0" smtClean="0">
                <a:solidFill>
                  <a:schemeClr val="accent4"/>
                </a:solidFill>
                <a:latin typeface="Calibri" panose="020F0502020204030204" pitchFamily="34" charset="0"/>
                <a:cs typeface="Arial" panose="020B0604020202020204" pitchFamily="34" charset="0"/>
              </a:rPr>
              <a:t>Calibri/</a:t>
            </a:r>
            <a:r>
              <a:rPr lang="de-DE" i="1" kern="0" dirty="0" smtClean="0">
                <a:solidFill>
                  <a:schemeClr val="accent4"/>
                </a:solidFill>
                <a:latin typeface="Calibri" panose="020F0502020204030204" pitchFamily="34" charset="0"/>
                <a:cs typeface="Arial" panose="020B0604020202020204" pitchFamily="34" charset="0"/>
              </a:rPr>
              <a:t>Calibri</a:t>
            </a:r>
            <a:r>
              <a:rPr lang="de-DE" kern="0" dirty="0">
                <a:solidFill>
                  <a:schemeClr val="accent4"/>
                </a:solidFill>
                <a:latin typeface="Calibri" panose="020F0502020204030204" pitchFamily="34" charset="0"/>
                <a:cs typeface="Arial" panose="020B0604020202020204" pitchFamily="34" charset="0"/>
              </a:rPr>
              <a:t/>
            </a:r>
            <a:br>
              <a:rPr lang="de-DE" kern="0" dirty="0">
                <a:solidFill>
                  <a:schemeClr val="accent4"/>
                </a:solidFill>
                <a:latin typeface="Calibri" panose="020F0502020204030204" pitchFamily="34" charset="0"/>
                <a:cs typeface="Arial" panose="020B0604020202020204" pitchFamily="34" charset="0"/>
              </a:rPr>
            </a:br>
            <a:r>
              <a:rPr lang="de-DE" kern="0" dirty="0" err="1" smtClean="0">
                <a:solidFill>
                  <a:schemeClr val="accent4"/>
                </a:solidFill>
                <a:latin typeface="Tahoma" panose="020B0604030504040204" pitchFamily="34" charset="0"/>
                <a:ea typeface="Tahoma" panose="020B0604030504040204" pitchFamily="34" charset="0"/>
                <a:cs typeface="Tahoma" panose="020B0604030504040204" pitchFamily="34" charset="0"/>
              </a:rPr>
              <a:t>Tahoma</a:t>
            </a:r>
            <a:r>
              <a:rPr lang="de-DE" kern="0" dirty="0" smtClean="0">
                <a:solidFill>
                  <a:schemeClr val="accent4"/>
                </a:solidFill>
                <a:latin typeface="Tahoma" panose="020B0604030504040204" pitchFamily="34" charset="0"/>
                <a:ea typeface="Tahoma" panose="020B0604030504040204" pitchFamily="34" charset="0"/>
                <a:cs typeface="Tahoma" panose="020B0604030504040204" pitchFamily="34" charset="0"/>
              </a:rPr>
              <a:t/>
            </a:r>
            <a:br>
              <a:rPr lang="de-DE" kern="0" dirty="0" smtClean="0">
                <a:solidFill>
                  <a:schemeClr val="accent4"/>
                </a:solidFill>
                <a:latin typeface="Tahoma" panose="020B0604030504040204" pitchFamily="34" charset="0"/>
                <a:ea typeface="Tahoma" panose="020B0604030504040204" pitchFamily="34" charset="0"/>
                <a:cs typeface="Tahoma" panose="020B0604030504040204" pitchFamily="34" charset="0"/>
              </a:rPr>
            </a:br>
            <a:r>
              <a:rPr lang="de-DE" kern="0" dirty="0" smtClean="0">
                <a:solidFill>
                  <a:schemeClr val="accent4"/>
                </a:solidFill>
                <a:latin typeface="Century Gothic" panose="020B0502020202020204" pitchFamily="34" charset="0"/>
                <a:ea typeface="Tahoma" panose="020B0604030504040204" pitchFamily="34" charset="0"/>
                <a:cs typeface="Tahoma" panose="020B0604030504040204" pitchFamily="34" charset="0"/>
              </a:rPr>
              <a:t>Century </a:t>
            </a:r>
            <a:r>
              <a:rPr lang="de-DE" kern="0" dirty="0" err="1">
                <a:solidFill>
                  <a:schemeClr val="accent4"/>
                </a:solidFill>
                <a:latin typeface="Century Gothic" panose="020B0502020202020204" pitchFamily="34" charset="0"/>
                <a:ea typeface="Tahoma" panose="020B0604030504040204" pitchFamily="34" charset="0"/>
                <a:cs typeface="Tahoma" panose="020B0604030504040204" pitchFamily="34" charset="0"/>
              </a:rPr>
              <a:t>Gothic</a:t>
            </a:r>
            <a:r>
              <a:rPr lang="de-DE" kern="0" dirty="0">
                <a:solidFill>
                  <a:schemeClr val="accent4"/>
                </a:solidFill>
                <a:latin typeface="Century Gothic" panose="020B0502020202020204" pitchFamily="34" charset="0"/>
                <a:ea typeface="Tahoma" panose="020B0604030504040204" pitchFamily="34" charset="0"/>
                <a:cs typeface="Tahoma" panose="020B0604030504040204" pitchFamily="34" charset="0"/>
              </a:rPr>
              <a:t> („a</a:t>
            </a:r>
            <a:r>
              <a:rPr lang="de-DE" kern="0" dirty="0" smtClean="0">
                <a:solidFill>
                  <a:schemeClr val="accent4"/>
                </a:solidFill>
                <a:latin typeface="Century Gothic" panose="020B0502020202020204" pitchFamily="34" charset="0"/>
                <a:ea typeface="Tahoma" panose="020B0604030504040204" pitchFamily="34" charset="0"/>
                <a:cs typeface="Tahoma" panose="020B0604030504040204" pitchFamily="34" charset="0"/>
              </a:rPr>
              <a:t>“)</a:t>
            </a:r>
            <a:r>
              <a:rPr lang="de-DE" kern="0" dirty="0">
                <a:solidFill>
                  <a:schemeClr val="accent4"/>
                </a:solidFill>
                <a:latin typeface="Bradley Hand ITC" panose="03070402050302030203" pitchFamily="66" charset="0"/>
                <a:cs typeface="Times New Roman" panose="02020603050405020304" pitchFamily="18" charset="0"/>
              </a:rPr>
              <a:t/>
            </a:r>
            <a:br>
              <a:rPr lang="de-DE" kern="0" dirty="0">
                <a:solidFill>
                  <a:schemeClr val="accent4"/>
                </a:solidFill>
                <a:latin typeface="Bradley Hand ITC" panose="03070402050302030203" pitchFamily="66" charset="0"/>
                <a:cs typeface="Times New Roman" panose="02020603050405020304" pitchFamily="18" charset="0"/>
              </a:rPr>
            </a:br>
            <a:endParaRPr kumimoji="0" lang="de-DE" sz="2000" b="0" i="0" u="none" strike="noStrike" kern="0" cap="none" spc="0" normalizeH="0" baseline="0" noProof="0" dirty="0" smtClean="0">
              <a:ln>
                <a:noFill/>
              </a:ln>
              <a:solidFill>
                <a:schemeClr val="accent4"/>
              </a:solidFill>
              <a:effectLst/>
              <a:uLnTx/>
              <a:uFillTx/>
              <a:latin typeface="Comic Sans MS" panose="030F0702030302020204" pitchFamily="66" charset="0"/>
            </a:endParaRPr>
          </a:p>
        </p:txBody>
      </p:sp>
      <p:sp>
        <p:nvSpPr>
          <p:cNvPr id="8" name="Text Box 2"/>
          <p:cNvSpPr txBox="1">
            <a:spLocks noChangeArrowheads="1"/>
          </p:cNvSpPr>
          <p:nvPr/>
        </p:nvSpPr>
        <p:spPr bwMode="auto">
          <a:xfrm>
            <a:off x="539552" y="836832"/>
            <a:ext cx="7920000"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chemeClr val="bg1"/>
                </a:solidFill>
                <a:latin typeface="Calibri" pitchFamily="34" charset="0"/>
                <a:cs typeface="Calibri" pitchFamily="34" charset="0"/>
              </a:rPr>
              <a:t>1. Zeichenebene</a:t>
            </a:r>
            <a:endParaRPr lang="de-DE"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32091077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Rechteck 5"/>
              <p:cNvSpPr/>
              <p:nvPr/>
            </p:nvSpPr>
            <p:spPr>
              <a:xfrm>
                <a:off x="467544" y="2276872"/>
                <a:ext cx="8019868" cy="4044184"/>
              </a:xfrm>
              <a:prstGeom prst="rect">
                <a:avLst/>
              </a:prstGeom>
              <a:ln w="3175">
                <a:noFill/>
                <a:prstDash val="solid"/>
              </a:ln>
            </p:spPr>
            <p:txBody>
              <a:bodyPr wrap="square">
                <a:spAutoFit/>
              </a:bodyPr>
              <a:lstStyle/>
              <a:p>
                <a:pPr marL="342900" marR="0" lvl="0" indent="-342900" defTabSz="914400" eaLnBrk="1" fontAlgn="auto" latinLnBrk="0" hangingPunct="1">
                  <a:lnSpc>
                    <a:spcPct val="100000"/>
                  </a:lnSpc>
                  <a:spcBef>
                    <a:spcPct val="20000"/>
                  </a:spcBef>
                  <a:spcAft>
                    <a:spcPts val="1200"/>
                  </a:spcAft>
                  <a:buClr>
                    <a:srgbClr val="FCA019"/>
                  </a:buClr>
                  <a:buSzTx/>
                  <a:buFont typeface="Aharoni" panose="02010803020104030203" pitchFamily="2" charset="-79"/>
                  <a:buChar char="l"/>
                  <a:tabLst/>
                  <a:defRPr/>
                </a:pPr>
                <a:r>
                  <a:rPr lang="de-DE" kern="0" dirty="0" smtClean="0">
                    <a:solidFill>
                      <a:prstClr val="black"/>
                    </a:solidFill>
                    <a:latin typeface="Calibri" panose="020F0502020204030204" pitchFamily="34" charset="0"/>
                    <a:cs typeface="Times New Roman" panose="02020603050405020304" pitchFamily="18" charset="0"/>
                  </a:rPr>
                  <a:t>Der </a:t>
                </a:r>
                <a:r>
                  <a:rPr lang="de-DE" kern="0" dirty="0" err="1" smtClean="0">
                    <a:solidFill>
                      <a:prstClr val="black"/>
                    </a:solidFill>
                    <a:latin typeface="Calibri" panose="020F0502020204030204" pitchFamily="34" charset="0"/>
                    <a:cs typeface="Times New Roman" panose="02020603050405020304" pitchFamily="18" charset="0"/>
                  </a:rPr>
                  <a:t>Mediopunkt</a:t>
                </a:r>
                <a:r>
                  <a:rPr lang="de-DE" kern="0" dirty="0" smtClean="0">
                    <a:solidFill>
                      <a:prstClr val="black"/>
                    </a:solidFill>
                    <a:latin typeface="Calibri" panose="020F0502020204030204" pitchFamily="34" charset="0"/>
                    <a:cs typeface="Times New Roman" panose="02020603050405020304" pitchFamily="18" charset="0"/>
                  </a:rPr>
                  <a:t> als Lesehilfe</a:t>
                </a:r>
              </a:p>
              <a:p>
                <a:pPr marR="0" lvl="0" defTabSz="914400" eaLnBrk="1" fontAlgn="auto" latinLnBrk="0" hangingPunct="1">
                  <a:lnSpc>
                    <a:spcPct val="100000"/>
                  </a:lnSpc>
                  <a:spcBef>
                    <a:spcPct val="20000"/>
                  </a:spcBef>
                  <a:spcAft>
                    <a:spcPts val="1200"/>
                  </a:spcAft>
                  <a:buClr>
                    <a:srgbClr val="FCA019"/>
                  </a:buClr>
                  <a:buSzTx/>
                  <a:tabLst/>
                  <a:defRPr/>
                </a:pPr>
                <a:endParaRPr lang="de-DE" kern="0" dirty="0" smtClean="0">
                  <a:solidFill>
                    <a:prstClr val="black"/>
                  </a:solidFill>
                  <a:latin typeface="Calibri" panose="020F0502020204030204" pitchFamily="34" charset="0"/>
                  <a:cs typeface="Times New Roman" panose="02020603050405020304" pitchFamily="18" charset="0"/>
                </a:endParaRPr>
              </a:p>
              <a:p>
                <a:pPr marR="0" lvl="0" defTabSz="914400" eaLnBrk="1" fontAlgn="auto" latinLnBrk="0" hangingPunct="1">
                  <a:lnSpc>
                    <a:spcPct val="100000"/>
                  </a:lnSpc>
                  <a:spcBef>
                    <a:spcPct val="20000"/>
                  </a:spcBef>
                  <a:spcAft>
                    <a:spcPts val="1200"/>
                  </a:spcAft>
                  <a:buClr>
                    <a:srgbClr val="FCA019"/>
                  </a:buClr>
                  <a:buSzTx/>
                  <a:tabLst/>
                  <a:defRPr/>
                </a:pPr>
                <a:r>
                  <a:rPr lang="de-DE" kern="0" dirty="0" smtClean="0">
                    <a:solidFill>
                      <a:schemeClr val="bg1">
                        <a:lumMod val="50000"/>
                      </a:schemeClr>
                    </a:solidFill>
                    <a:latin typeface="Calibri" panose="020F0502020204030204" pitchFamily="34" charset="0"/>
                    <a:cs typeface="Times New Roman" panose="02020603050405020304" pitchFamily="18" charset="0"/>
                  </a:rPr>
                  <a:t>Markt-Führer			</a:t>
                </a:r>
                <a:r>
                  <a:rPr lang="de-DE" kern="0" dirty="0" smtClean="0">
                    <a:solidFill>
                      <a:schemeClr val="accent4"/>
                    </a:solidFill>
                    <a:latin typeface="Calibri" panose="020F0502020204030204" pitchFamily="34" charset="0"/>
                    <a:cs typeface="Times New Roman" panose="02020603050405020304" pitchFamily="18" charset="0"/>
                  </a:rPr>
                  <a:t>Markt</a:t>
                </a:r>
                <a14:m>
                  <m:oMath xmlns:m="http://schemas.openxmlformats.org/officeDocument/2006/math">
                    <m:r>
                      <a:rPr lang="de-DE" b="0" i="1" kern="0" smtClean="0">
                        <a:solidFill>
                          <a:schemeClr val="accent4"/>
                        </a:solidFill>
                        <a:latin typeface="Cambria Math"/>
                        <a:cs typeface="Times New Roman" panose="02020603050405020304" pitchFamily="18" charset="0"/>
                      </a:rPr>
                      <m:t>·</m:t>
                    </m:r>
                  </m:oMath>
                </a14:m>
                <a:r>
                  <a:rPr lang="de-DE" kern="0" dirty="0" err="1" smtClean="0">
                    <a:solidFill>
                      <a:schemeClr val="accent4"/>
                    </a:solidFill>
                    <a:latin typeface="Calibri" panose="020F0502020204030204" pitchFamily="34" charset="0"/>
                    <a:cs typeface="Times New Roman" panose="02020603050405020304" pitchFamily="18" charset="0"/>
                  </a:rPr>
                  <a:t>führer</a:t>
                </a:r>
                <a:endParaRPr lang="de-DE" kern="0" dirty="0" smtClean="0">
                  <a:solidFill>
                    <a:schemeClr val="bg1">
                      <a:lumMod val="50000"/>
                    </a:schemeClr>
                  </a:solidFill>
                  <a:latin typeface="Calibri" panose="020F0502020204030204" pitchFamily="34" charset="0"/>
                  <a:cs typeface="Times New Roman" panose="02020603050405020304" pitchFamily="18" charset="0"/>
                </a:endParaRPr>
              </a:p>
              <a:p>
                <a:pPr marR="0" lvl="0" defTabSz="914400" eaLnBrk="1" fontAlgn="auto" latinLnBrk="0" hangingPunct="1">
                  <a:lnSpc>
                    <a:spcPct val="100000"/>
                  </a:lnSpc>
                  <a:spcBef>
                    <a:spcPct val="20000"/>
                  </a:spcBef>
                  <a:spcAft>
                    <a:spcPts val="1200"/>
                  </a:spcAft>
                  <a:buClr>
                    <a:srgbClr val="FCA019"/>
                  </a:buClr>
                  <a:buSzTx/>
                  <a:tabLst/>
                  <a:defRPr/>
                </a:pPr>
                <a:r>
                  <a:rPr lang="de-DE" kern="0" dirty="0" smtClean="0">
                    <a:solidFill>
                      <a:schemeClr val="bg1">
                        <a:lumMod val="50000"/>
                      </a:schemeClr>
                    </a:solidFill>
                    <a:latin typeface="Calibri" panose="020F0502020204030204" pitchFamily="34" charset="0"/>
                    <a:cs typeface="Times New Roman" panose="02020603050405020304" pitchFamily="18" charset="0"/>
                  </a:rPr>
                  <a:t>Schlag-Anfall			</a:t>
                </a:r>
                <a:r>
                  <a:rPr lang="de-DE" kern="0" dirty="0" smtClean="0">
                    <a:solidFill>
                      <a:schemeClr val="accent4"/>
                    </a:solidFill>
                    <a:latin typeface="Calibri" panose="020F0502020204030204" pitchFamily="34" charset="0"/>
                    <a:cs typeface="Times New Roman" panose="02020603050405020304" pitchFamily="18" charset="0"/>
                  </a:rPr>
                  <a:t>Schlag</a:t>
                </a:r>
                <a14:m>
                  <m:oMath xmlns:m="http://schemas.openxmlformats.org/officeDocument/2006/math">
                    <m:r>
                      <a:rPr lang="de-DE" b="0" i="1" kern="0" smtClean="0">
                        <a:solidFill>
                          <a:schemeClr val="accent4"/>
                        </a:solidFill>
                        <a:latin typeface="Cambria Math"/>
                        <a:cs typeface="Times New Roman" panose="02020603050405020304" pitchFamily="18" charset="0"/>
                      </a:rPr>
                      <m:t>·</m:t>
                    </m:r>
                  </m:oMath>
                </a14:m>
                <a:r>
                  <a:rPr lang="de-DE" kern="0" dirty="0" err="1" smtClean="0">
                    <a:solidFill>
                      <a:schemeClr val="accent4"/>
                    </a:solidFill>
                    <a:latin typeface="Calibri" panose="020F0502020204030204" pitchFamily="34" charset="0"/>
                    <a:cs typeface="Times New Roman" panose="02020603050405020304" pitchFamily="18" charset="0"/>
                  </a:rPr>
                  <a:t>anfall</a:t>
                </a:r>
                <a:endParaRPr lang="de-DE" kern="0" dirty="0" smtClean="0">
                  <a:solidFill>
                    <a:schemeClr val="bg1">
                      <a:lumMod val="50000"/>
                    </a:schemeClr>
                  </a:solidFill>
                  <a:latin typeface="Calibri" panose="020F0502020204030204" pitchFamily="34" charset="0"/>
                  <a:cs typeface="Times New Roman" panose="02020603050405020304" pitchFamily="18" charset="0"/>
                </a:endParaRPr>
              </a:p>
              <a:p>
                <a:pPr marR="0" lvl="0" defTabSz="914400" eaLnBrk="1" fontAlgn="auto" latinLnBrk="0" hangingPunct="1">
                  <a:lnSpc>
                    <a:spcPct val="100000"/>
                  </a:lnSpc>
                  <a:spcBef>
                    <a:spcPct val="20000"/>
                  </a:spcBef>
                  <a:spcAft>
                    <a:spcPts val="1200"/>
                  </a:spcAft>
                  <a:buClr>
                    <a:srgbClr val="FCA019"/>
                  </a:buClr>
                  <a:buSzTx/>
                  <a:tabLst/>
                  <a:defRPr/>
                </a:pPr>
                <a:r>
                  <a:rPr lang="de-DE" kern="0" dirty="0" smtClean="0">
                    <a:solidFill>
                      <a:schemeClr val="bg1">
                        <a:lumMod val="50000"/>
                      </a:schemeClr>
                    </a:solidFill>
                    <a:latin typeface="Calibri" panose="020F0502020204030204" pitchFamily="34" charset="0"/>
                    <a:cs typeface="Times New Roman" panose="02020603050405020304" pitchFamily="18" charset="0"/>
                  </a:rPr>
                  <a:t>Rechts-Anwalt			</a:t>
                </a:r>
                <a:r>
                  <a:rPr lang="de-DE" kern="0" dirty="0" smtClean="0">
                    <a:solidFill>
                      <a:schemeClr val="accent4"/>
                    </a:solidFill>
                    <a:latin typeface="Calibri" panose="020F0502020204030204" pitchFamily="34" charset="0"/>
                    <a:cs typeface="Times New Roman" panose="02020603050405020304" pitchFamily="18" charset="0"/>
                  </a:rPr>
                  <a:t>Rechts</a:t>
                </a:r>
                <a14:m>
                  <m:oMath xmlns:m="http://schemas.openxmlformats.org/officeDocument/2006/math">
                    <m:r>
                      <a:rPr lang="de-DE" b="0" i="1" kern="0" smtClean="0">
                        <a:solidFill>
                          <a:schemeClr val="accent4"/>
                        </a:solidFill>
                        <a:latin typeface="Cambria Math"/>
                        <a:cs typeface="Times New Roman" panose="02020603050405020304" pitchFamily="18" charset="0"/>
                      </a:rPr>
                      <m:t>·</m:t>
                    </m:r>
                  </m:oMath>
                </a14:m>
                <a:r>
                  <a:rPr lang="de-DE" kern="0" dirty="0" err="1" smtClean="0">
                    <a:solidFill>
                      <a:schemeClr val="accent4"/>
                    </a:solidFill>
                    <a:latin typeface="Calibri" panose="020F0502020204030204" pitchFamily="34" charset="0"/>
                    <a:cs typeface="Times New Roman" panose="02020603050405020304" pitchFamily="18" charset="0"/>
                  </a:rPr>
                  <a:t>anwalt</a:t>
                </a:r>
                <a:endParaRPr lang="de-DE" kern="0" dirty="0" smtClean="0">
                  <a:solidFill>
                    <a:schemeClr val="accent4"/>
                  </a:solidFill>
                  <a:latin typeface="Calibri" panose="020F0502020204030204" pitchFamily="34" charset="0"/>
                  <a:cs typeface="Times New Roman" panose="02020603050405020304" pitchFamily="18" charset="0"/>
                </a:endParaRPr>
              </a:p>
              <a:p>
                <a:pPr marR="0" lvl="0" defTabSz="914400" eaLnBrk="1" fontAlgn="auto" latinLnBrk="0" hangingPunct="1">
                  <a:lnSpc>
                    <a:spcPct val="100000"/>
                  </a:lnSpc>
                  <a:spcBef>
                    <a:spcPct val="20000"/>
                  </a:spcBef>
                  <a:spcAft>
                    <a:spcPts val="1200"/>
                  </a:spcAft>
                  <a:buClr>
                    <a:srgbClr val="FCA019"/>
                  </a:buClr>
                  <a:buSzTx/>
                  <a:tabLst/>
                  <a:defRPr/>
                </a:pPr>
                <a:r>
                  <a:rPr lang="de-DE" kern="0" dirty="0" smtClean="0">
                    <a:solidFill>
                      <a:schemeClr val="bg1">
                        <a:lumMod val="50000"/>
                      </a:schemeClr>
                    </a:solidFill>
                    <a:latin typeface="Calibri" panose="020F0502020204030204" pitchFamily="34" charset="0"/>
                    <a:cs typeface="Times New Roman" panose="02020603050405020304" pitchFamily="18" charset="0"/>
                  </a:rPr>
                  <a:t>Lotto-Annahme-Stelle		</a:t>
                </a:r>
                <a:r>
                  <a:rPr lang="de-DE" kern="0" dirty="0" smtClean="0">
                    <a:solidFill>
                      <a:schemeClr val="accent4"/>
                    </a:solidFill>
                    <a:latin typeface="Calibri" panose="020F0502020204030204" pitchFamily="34" charset="0"/>
                    <a:cs typeface="Times New Roman" panose="02020603050405020304" pitchFamily="18" charset="0"/>
                  </a:rPr>
                  <a:t>Lotto-Annahme</a:t>
                </a:r>
                <a14:m>
                  <m:oMath xmlns:m="http://schemas.openxmlformats.org/officeDocument/2006/math">
                    <m:r>
                      <a:rPr lang="de-DE" b="0" i="1" kern="0" smtClean="0">
                        <a:solidFill>
                          <a:schemeClr val="accent4"/>
                        </a:solidFill>
                        <a:latin typeface="Cambria Math"/>
                        <a:cs typeface="Times New Roman" panose="02020603050405020304" pitchFamily="18" charset="0"/>
                      </a:rPr>
                      <m:t>·</m:t>
                    </m:r>
                  </m:oMath>
                </a14:m>
                <a:r>
                  <a:rPr lang="de-DE" kern="0" dirty="0" smtClean="0">
                    <a:solidFill>
                      <a:schemeClr val="accent4"/>
                    </a:solidFill>
                    <a:latin typeface="Calibri" panose="020F0502020204030204" pitchFamily="34" charset="0"/>
                    <a:cs typeface="Times New Roman" panose="02020603050405020304" pitchFamily="18" charset="0"/>
                  </a:rPr>
                  <a:t>stelle</a:t>
                </a:r>
                <a:r>
                  <a:rPr lang="de-DE" kern="0" dirty="0" smtClean="0">
                    <a:solidFill>
                      <a:schemeClr val="bg1">
                        <a:lumMod val="50000"/>
                      </a:schemeClr>
                    </a:solidFill>
                    <a:latin typeface="Calibri" panose="020F0502020204030204" pitchFamily="34" charset="0"/>
                    <a:cs typeface="Times New Roman" panose="02020603050405020304" pitchFamily="18" charset="0"/>
                  </a:rPr>
                  <a:t>	</a:t>
                </a:r>
                <a:endParaRPr lang="de-DE" kern="0" dirty="0">
                  <a:solidFill>
                    <a:schemeClr val="bg1">
                      <a:lumMod val="50000"/>
                    </a:schemeClr>
                  </a:solidFill>
                  <a:latin typeface="Calibri" panose="020F0502020204030204" pitchFamily="34" charset="0"/>
                  <a:cs typeface="Times New Roman" panose="02020603050405020304" pitchFamily="18" charset="0"/>
                </a:endParaRPr>
              </a:p>
              <a:p>
                <a:pPr marL="342900" marR="0" lvl="0" indent="-342900" defTabSz="914400" eaLnBrk="1" fontAlgn="auto" latinLnBrk="0" hangingPunct="1">
                  <a:lnSpc>
                    <a:spcPct val="100000"/>
                  </a:lnSpc>
                  <a:spcBef>
                    <a:spcPct val="20000"/>
                  </a:spcBef>
                  <a:spcAft>
                    <a:spcPts val="1200"/>
                  </a:spcAft>
                  <a:buClr>
                    <a:srgbClr val="FCA019"/>
                  </a:buClr>
                  <a:buSzTx/>
                  <a:buFont typeface="Aharoni" panose="02010803020104030203" pitchFamily="2" charset="-79"/>
                  <a:buChar char="l"/>
                  <a:tabLst/>
                  <a:defRPr/>
                </a:pPr>
                <a:endParaRPr lang="de-DE" kern="0" dirty="0" smtClean="0">
                  <a:solidFill>
                    <a:prstClr val="black"/>
                  </a:solidFill>
                  <a:latin typeface="Calibri" panose="020F0502020204030204" pitchFamily="34" charset="0"/>
                  <a:cs typeface="Times New Roman" panose="02020603050405020304" pitchFamily="18" charset="0"/>
                </a:endParaRPr>
              </a:p>
            </p:txBody>
          </p:sp>
        </mc:Choice>
        <mc:Fallback xmlns="">
          <p:sp>
            <p:nvSpPr>
              <p:cNvPr id="6" name="Rechteck 5"/>
              <p:cNvSpPr>
                <a:spLocks noRot="1" noChangeAspect="1" noMove="1" noResize="1" noEditPoints="1" noAdjustHandles="1" noChangeArrowheads="1" noChangeShapeType="1" noTextEdit="1"/>
              </p:cNvSpPr>
              <p:nvPr/>
            </p:nvSpPr>
            <p:spPr>
              <a:xfrm>
                <a:off x="467544" y="2276872"/>
                <a:ext cx="8019868" cy="4044184"/>
              </a:xfrm>
              <a:prstGeom prst="rect">
                <a:avLst/>
              </a:prstGeom>
              <a:blipFill rotWithShape="1">
                <a:blip r:embed="rId3"/>
                <a:stretch>
                  <a:fillRect l="-1217" t="-1207"/>
                </a:stretch>
              </a:blipFill>
              <a:ln w="3175">
                <a:noFill/>
                <a:prstDash val="solid"/>
              </a:ln>
            </p:spPr>
            <p:txBody>
              <a:bodyPr/>
              <a:lstStyle/>
              <a:p>
                <a:r>
                  <a:rPr lang="de-DE">
                    <a:noFill/>
                  </a:rPr>
                  <a:t> </a:t>
                </a:r>
              </a:p>
            </p:txBody>
          </p:sp>
        </mc:Fallback>
      </mc:AlternateContent>
      <p:sp>
        <p:nvSpPr>
          <p:cNvPr id="8" name="Text Box 2"/>
          <p:cNvSpPr txBox="1">
            <a:spLocks noChangeArrowheads="1"/>
          </p:cNvSpPr>
          <p:nvPr/>
        </p:nvSpPr>
        <p:spPr bwMode="auto">
          <a:xfrm>
            <a:off x="467544" y="836832"/>
            <a:ext cx="7920000"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chemeClr val="bg1"/>
                </a:solidFill>
                <a:latin typeface="Calibri" pitchFamily="34" charset="0"/>
                <a:cs typeface="Calibri" pitchFamily="34" charset="0"/>
              </a:rPr>
              <a:t>1. Zeichenebene</a:t>
            </a:r>
            <a:endParaRPr lang="de-DE" dirty="0">
              <a:solidFill>
                <a:schemeClr val="bg1"/>
              </a:solidFill>
              <a:latin typeface="Calibri" pitchFamily="34" charset="0"/>
              <a:cs typeface="Calibri" pitchFamily="34" charset="0"/>
            </a:endParaRPr>
          </a:p>
        </p:txBody>
      </p:sp>
      <p:sp>
        <p:nvSpPr>
          <p:cNvPr id="2" name="Textfeld 1"/>
          <p:cNvSpPr txBox="1"/>
          <p:nvPr/>
        </p:nvSpPr>
        <p:spPr>
          <a:xfrm>
            <a:off x="7452320" y="6165304"/>
            <a:ext cx="1512168" cy="553998"/>
          </a:xfrm>
          <a:prstGeom prst="rect">
            <a:avLst/>
          </a:prstGeom>
          <a:noFill/>
        </p:spPr>
        <p:txBody>
          <a:bodyPr wrap="square" rtlCol="0">
            <a:spAutoFit/>
          </a:bodyPr>
          <a:lstStyle/>
          <a:p>
            <a:r>
              <a:rPr lang="de-DE" sz="1000" dirty="0" smtClean="0">
                <a:latin typeface="Calibri" panose="020F0502020204030204" pitchFamily="34" charset="0"/>
              </a:rPr>
              <a:t>Quelle:  C. Maaß</a:t>
            </a:r>
          </a:p>
          <a:p>
            <a:r>
              <a:rPr lang="de-DE" sz="1000" dirty="0" smtClean="0">
                <a:latin typeface="Calibri" panose="020F0502020204030204" pitchFamily="34" charset="0"/>
              </a:rPr>
              <a:t>Leichte Sprache</a:t>
            </a:r>
          </a:p>
          <a:p>
            <a:r>
              <a:rPr lang="de-DE" sz="1000" dirty="0" smtClean="0">
                <a:latin typeface="Calibri" panose="020F0502020204030204" pitchFamily="34" charset="0"/>
              </a:rPr>
              <a:t>Das Regelbuch</a:t>
            </a:r>
            <a:endParaRPr lang="de-DE" sz="1000" dirty="0">
              <a:latin typeface="Calibri" panose="020F0502020204030204" pitchFamily="34" charset="0"/>
            </a:endParaRPr>
          </a:p>
        </p:txBody>
      </p:sp>
    </p:spTree>
    <p:extLst>
      <p:ext uri="{BB962C8B-B14F-4D97-AF65-F5344CB8AC3E}">
        <p14:creationId xmlns:p14="http://schemas.microsoft.com/office/powerpoint/2010/main" val="16504238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467544" y="2276872"/>
            <a:ext cx="8019868" cy="1655838"/>
          </a:xfrm>
          <a:prstGeom prst="rect">
            <a:avLst/>
          </a:prstGeom>
          <a:ln w="3175">
            <a:noFill/>
            <a:prstDash val="solid"/>
          </a:ln>
        </p:spPr>
        <p:txBody>
          <a:bodyPr wrap="square">
            <a:spAutoFit/>
          </a:bodyPr>
          <a:lstStyle/>
          <a:p>
            <a:pPr marR="0" lvl="0" defTabSz="914400" eaLnBrk="1" fontAlgn="auto" latinLnBrk="0" hangingPunct="1">
              <a:lnSpc>
                <a:spcPct val="100000"/>
              </a:lnSpc>
              <a:spcBef>
                <a:spcPct val="20000"/>
              </a:spcBef>
              <a:spcAft>
                <a:spcPts val="1200"/>
              </a:spcAft>
              <a:buClr>
                <a:srgbClr val="FCA019"/>
              </a:buClr>
              <a:buSzTx/>
              <a:tabLst/>
              <a:defRPr/>
            </a:pPr>
            <a:r>
              <a:rPr lang="de-DE" u="sng" kern="0" dirty="0" smtClean="0">
                <a:solidFill>
                  <a:prstClr val="black"/>
                </a:solidFill>
                <a:latin typeface="Calibri" panose="020F0502020204030204" pitchFamily="34" charset="0"/>
                <a:cs typeface="Times New Roman" panose="02020603050405020304" pitchFamily="18" charset="0"/>
              </a:rPr>
              <a:t>Der </a:t>
            </a:r>
            <a:r>
              <a:rPr lang="de-DE" u="sng" kern="0" dirty="0" err="1" smtClean="0">
                <a:solidFill>
                  <a:prstClr val="black"/>
                </a:solidFill>
                <a:latin typeface="Calibri" panose="020F0502020204030204" pitchFamily="34" charset="0"/>
                <a:cs typeface="Times New Roman" panose="02020603050405020304" pitchFamily="18" charset="0"/>
              </a:rPr>
              <a:t>Mediopunkt</a:t>
            </a:r>
            <a:endParaRPr lang="de-DE" kern="0" dirty="0" smtClean="0">
              <a:solidFill>
                <a:prstClr val="black"/>
              </a:solidFill>
              <a:latin typeface="Calibri" panose="020F0502020204030204" pitchFamily="34" charset="0"/>
              <a:cs typeface="Times New Roman" panose="02020603050405020304" pitchFamily="18" charset="0"/>
            </a:endParaRPr>
          </a:p>
          <a:p>
            <a:pPr marR="0" lvl="0" defTabSz="914400" eaLnBrk="1" fontAlgn="auto" latinLnBrk="0" hangingPunct="1">
              <a:lnSpc>
                <a:spcPct val="100000"/>
              </a:lnSpc>
              <a:spcBef>
                <a:spcPct val="20000"/>
              </a:spcBef>
              <a:spcAft>
                <a:spcPts val="1200"/>
              </a:spcAft>
              <a:buClr>
                <a:srgbClr val="FCA019"/>
              </a:buClr>
              <a:buSzTx/>
              <a:tabLst/>
              <a:defRPr/>
            </a:pPr>
            <a:endParaRPr lang="de-DE" u="sng" kern="0" dirty="0">
              <a:solidFill>
                <a:prstClr val="black"/>
              </a:solidFill>
              <a:latin typeface="Calibri" panose="020F0502020204030204" pitchFamily="34" charset="0"/>
              <a:cs typeface="Times New Roman" panose="02020603050405020304" pitchFamily="18" charset="0"/>
            </a:endParaRPr>
          </a:p>
          <a:p>
            <a:pPr marR="0" lvl="0" defTabSz="914400" eaLnBrk="1" fontAlgn="auto" latinLnBrk="0" hangingPunct="1">
              <a:lnSpc>
                <a:spcPct val="100000"/>
              </a:lnSpc>
              <a:spcBef>
                <a:spcPct val="20000"/>
              </a:spcBef>
              <a:spcAft>
                <a:spcPts val="1200"/>
              </a:spcAft>
              <a:buClr>
                <a:srgbClr val="FCA019"/>
              </a:buClr>
              <a:buSzTx/>
              <a:tabLst/>
              <a:defRPr/>
            </a:pPr>
            <a:r>
              <a:rPr lang="de-DE" kern="0" dirty="0" smtClean="0">
                <a:solidFill>
                  <a:prstClr val="black"/>
                </a:solidFill>
                <a:latin typeface="Calibri" panose="020F0502020204030204" pitchFamily="34" charset="0"/>
                <a:cs typeface="Times New Roman" panose="02020603050405020304" pitchFamily="18" charset="0"/>
              </a:rPr>
              <a:t>Übungsmaterial Seite 1</a:t>
            </a:r>
          </a:p>
        </p:txBody>
      </p:sp>
      <p:sp>
        <p:nvSpPr>
          <p:cNvPr id="8" name="Text Box 2"/>
          <p:cNvSpPr txBox="1">
            <a:spLocks noChangeArrowheads="1"/>
          </p:cNvSpPr>
          <p:nvPr/>
        </p:nvSpPr>
        <p:spPr bwMode="auto">
          <a:xfrm>
            <a:off x="467544" y="836832"/>
            <a:ext cx="7920000"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chemeClr val="bg1"/>
                </a:solidFill>
                <a:latin typeface="Calibri" pitchFamily="34" charset="0"/>
                <a:cs typeface="Calibri" pitchFamily="34" charset="0"/>
              </a:rPr>
              <a:t>Übung</a:t>
            </a:r>
            <a:endParaRPr lang="de-DE"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35992633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467544" y="2276872"/>
            <a:ext cx="8019868" cy="2677656"/>
          </a:xfrm>
          <a:prstGeom prst="rect">
            <a:avLst/>
          </a:prstGeom>
          <a:ln w="3175">
            <a:noFill/>
            <a:prstDash val="solid"/>
          </a:ln>
        </p:spPr>
        <p:txBody>
          <a:bodyPr wrap="square">
            <a:spAutoFit/>
          </a:bodyPr>
          <a:lstStyle/>
          <a:p>
            <a:pPr marL="342900" marR="0" lvl="0" indent="-342900" defTabSz="914400" eaLnBrk="1" fontAlgn="auto" latinLnBrk="0" hangingPunct="1">
              <a:lnSpc>
                <a:spcPct val="100000"/>
              </a:lnSpc>
              <a:spcBef>
                <a:spcPct val="20000"/>
              </a:spcBef>
              <a:spcAft>
                <a:spcPts val="1200"/>
              </a:spcAft>
              <a:buClr>
                <a:srgbClr val="FCA019"/>
              </a:buClr>
              <a:buSzTx/>
              <a:buFont typeface="Aharoni" panose="02010803020104030203" pitchFamily="2" charset="-79"/>
              <a:buChar char="l"/>
              <a:tabLst/>
              <a:defRPr/>
            </a:pPr>
            <a:r>
              <a:rPr lang="de-DE" kern="0" dirty="0" smtClean="0">
                <a:solidFill>
                  <a:prstClr val="black"/>
                </a:solidFill>
                <a:latin typeface="Calibri" panose="020F0502020204030204" pitchFamily="34" charset="0"/>
                <a:cs typeface="Times New Roman" panose="02020603050405020304" pitchFamily="18" charset="0"/>
              </a:rPr>
              <a:t>Fach- und Fremdwörter, fremdsprachliche Wörter </a:t>
            </a:r>
            <a:br>
              <a:rPr lang="de-DE" kern="0" dirty="0" smtClean="0">
                <a:solidFill>
                  <a:prstClr val="black"/>
                </a:solidFill>
                <a:latin typeface="Calibri" panose="020F0502020204030204" pitchFamily="34" charset="0"/>
                <a:cs typeface="Times New Roman" panose="02020603050405020304" pitchFamily="18" charset="0"/>
              </a:rPr>
            </a:br>
            <a:r>
              <a:rPr lang="de-DE" kern="0" dirty="0" smtClean="0">
                <a:solidFill>
                  <a:prstClr val="black"/>
                </a:solidFill>
                <a:latin typeface="Calibri" panose="020F0502020204030204" pitchFamily="34" charset="0"/>
                <a:cs typeface="Times New Roman" panose="02020603050405020304" pitchFamily="18" charset="0"/>
              </a:rPr>
              <a:t>vermeiden oder erklären</a:t>
            </a:r>
            <a:br>
              <a:rPr lang="de-DE" kern="0" dirty="0" smtClean="0">
                <a:solidFill>
                  <a:prstClr val="black"/>
                </a:solidFill>
                <a:latin typeface="Calibri" panose="020F0502020204030204" pitchFamily="34" charset="0"/>
                <a:cs typeface="Times New Roman" panose="02020603050405020304" pitchFamily="18" charset="0"/>
              </a:rPr>
            </a:br>
            <a:r>
              <a:rPr lang="de-DE" kern="0" dirty="0" smtClean="0">
                <a:solidFill>
                  <a:prstClr val="black"/>
                </a:solidFill>
                <a:latin typeface="Calibri" panose="020F0502020204030204" pitchFamily="34" charset="0"/>
                <a:cs typeface="Times New Roman" panose="02020603050405020304" pitchFamily="18" charset="0"/>
              </a:rPr>
              <a:t/>
            </a:r>
            <a:br>
              <a:rPr lang="de-DE" kern="0" dirty="0" smtClean="0">
                <a:solidFill>
                  <a:prstClr val="black"/>
                </a:solidFill>
                <a:latin typeface="Calibri" panose="020F0502020204030204" pitchFamily="34" charset="0"/>
                <a:cs typeface="Times New Roman" panose="02020603050405020304" pitchFamily="18" charset="0"/>
              </a:rPr>
            </a:br>
            <a:r>
              <a:rPr lang="de-DE" kern="0" dirty="0" smtClean="0">
                <a:solidFill>
                  <a:schemeClr val="accent4"/>
                </a:solidFill>
                <a:latin typeface="Calibri" panose="020F0502020204030204" pitchFamily="34" charset="0"/>
                <a:cs typeface="Times New Roman" panose="02020603050405020304" pitchFamily="18" charset="0"/>
              </a:rPr>
              <a:t>Ich </a:t>
            </a:r>
            <a:r>
              <a:rPr lang="de-DE" kern="0" dirty="0">
                <a:solidFill>
                  <a:schemeClr val="accent4"/>
                </a:solidFill>
                <a:latin typeface="Calibri" panose="020F0502020204030204" pitchFamily="34" charset="0"/>
                <a:cs typeface="Times New Roman" panose="02020603050405020304" pitchFamily="18" charset="0"/>
              </a:rPr>
              <a:t>bin flexibel.</a:t>
            </a:r>
            <a:br>
              <a:rPr lang="de-DE" kern="0" dirty="0">
                <a:solidFill>
                  <a:schemeClr val="accent4"/>
                </a:solidFill>
                <a:latin typeface="Calibri" panose="020F0502020204030204" pitchFamily="34" charset="0"/>
                <a:cs typeface="Times New Roman" panose="02020603050405020304" pitchFamily="18" charset="0"/>
              </a:rPr>
            </a:br>
            <a:r>
              <a:rPr lang="de-DE" kern="0" dirty="0" smtClean="0">
                <a:solidFill>
                  <a:prstClr val="black"/>
                </a:solidFill>
                <a:latin typeface="Calibri" panose="020F0502020204030204" pitchFamily="34" charset="0"/>
                <a:cs typeface="Times New Roman" panose="02020603050405020304" pitchFamily="18" charset="0"/>
              </a:rPr>
              <a:t>Das </a:t>
            </a:r>
            <a:r>
              <a:rPr lang="de-DE" kern="0" dirty="0">
                <a:solidFill>
                  <a:prstClr val="black"/>
                </a:solidFill>
                <a:latin typeface="Calibri" panose="020F0502020204030204" pitchFamily="34" charset="0"/>
                <a:cs typeface="Times New Roman" panose="02020603050405020304" pitchFamily="18" charset="0"/>
              </a:rPr>
              <a:t>bedeutet:</a:t>
            </a:r>
            <a:br>
              <a:rPr lang="de-DE" kern="0" dirty="0">
                <a:solidFill>
                  <a:prstClr val="black"/>
                </a:solidFill>
                <a:latin typeface="Calibri" panose="020F0502020204030204" pitchFamily="34" charset="0"/>
                <a:cs typeface="Times New Roman" panose="02020603050405020304" pitchFamily="18" charset="0"/>
              </a:rPr>
            </a:br>
            <a:r>
              <a:rPr lang="de-DE" kern="0" dirty="0" smtClean="0">
                <a:solidFill>
                  <a:prstClr val="black"/>
                </a:solidFill>
                <a:latin typeface="Calibri" panose="020F0502020204030204" pitchFamily="34" charset="0"/>
                <a:cs typeface="Times New Roman" panose="02020603050405020304" pitchFamily="18" charset="0"/>
              </a:rPr>
              <a:t>Ich </a:t>
            </a:r>
            <a:r>
              <a:rPr lang="de-DE" kern="0" dirty="0">
                <a:solidFill>
                  <a:prstClr val="black"/>
                </a:solidFill>
                <a:latin typeface="Calibri" panose="020F0502020204030204" pitchFamily="34" charset="0"/>
                <a:cs typeface="Times New Roman" panose="02020603050405020304" pitchFamily="18" charset="0"/>
              </a:rPr>
              <a:t>kann schnell mal andere Sachen machen.</a:t>
            </a:r>
            <a:br>
              <a:rPr lang="de-DE" kern="0" dirty="0">
                <a:solidFill>
                  <a:prstClr val="black"/>
                </a:solidFill>
                <a:latin typeface="Calibri" panose="020F0502020204030204" pitchFamily="34" charset="0"/>
                <a:cs typeface="Times New Roman" panose="02020603050405020304" pitchFamily="18" charset="0"/>
              </a:rPr>
            </a:br>
            <a:r>
              <a:rPr lang="de-DE" kern="0" dirty="0" smtClean="0">
                <a:solidFill>
                  <a:prstClr val="black"/>
                </a:solidFill>
                <a:latin typeface="Calibri" panose="020F0502020204030204" pitchFamily="34" charset="0"/>
                <a:cs typeface="Times New Roman" panose="02020603050405020304" pitchFamily="18" charset="0"/>
              </a:rPr>
              <a:t>Und ich kann </a:t>
            </a:r>
            <a:r>
              <a:rPr lang="de-DE" kern="0" dirty="0">
                <a:solidFill>
                  <a:prstClr val="black"/>
                </a:solidFill>
                <a:latin typeface="Calibri" panose="020F0502020204030204" pitchFamily="34" charset="0"/>
                <a:cs typeface="Times New Roman" panose="02020603050405020304" pitchFamily="18" charset="0"/>
              </a:rPr>
              <a:t>da arbeiten</a:t>
            </a:r>
            <a:r>
              <a:rPr lang="de-DE" kern="0" dirty="0" smtClean="0">
                <a:solidFill>
                  <a:prstClr val="black"/>
                </a:solidFill>
                <a:latin typeface="Calibri" panose="020F0502020204030204" pitchFamily="34" charset="0"/>
                <a:cs typeface="Times New Roman" panose="02020603050405020304" pitchFamily="18" charset="0"/>
              </a:rPr>
              <a:t>, wo </a:t>
            </a:r>
            <a:r>
              <a:rPr lang="de-DE" kern="0" dirty="0">
                <a:solidFill>
                  <a:prstClr val="black"/>
                </a:solidFill>
                <a:latin typeface="Calibri" panose="020F0502020204030204" pitchFamily="34" charset="0"/>
                <a:cs typeface="Times New Roman" panose="02020603050405020304" pitchFamily="18" charset="0"/>
              </a:rPr>
              <a:t>ich gebraucht werde</a:t>
            </a:r>
            <a:r>
              <a:rPr lang="de-DE" kern="0" dirty="0" smtClean="0">
                <a:solidFill>
                  <a:prstClr val="black"/>
                </a:solidFill>
                <a:latin typeface="Calibri" panose="020F0502020204030204" pitchFamily="34" charset="0"/>
                <a:cs typeface="Times New Roman" panose="02020603050405020304" pitchFamily="18" charset="0"/>
              </a:rPr>
              <a:t>.</a:t>
            </a:r>
            <a:r>
              <a:rPr lang="de-DE" kern="0" dirty="0">
                <a:solidFill>
                  <a:srgbClr val="FF0000"/>
                </a:solidFill>
                <a:latin typeface="Calibri" panose="020F0502020204030204" pitchFamily="34" charset="0"/>
                <a:cs typeface="Times New Roman" panose="02020603050405020304" pitchFamily="18" charset="0"/>
              </a:rPr>
              <a:t>	</a:t>
            </a:r>
            <a:endParaRPr lang="de-DE" kern="0" dirty="0" smtClean="0">
              <a:solidFill>
                <a:prstClr val="black"/>
              </a:solidFill>
              <a:latin typeface="Calibri" panose="020F0502020204030204" pitchFamily="34" charset="0"/>
              <a:cs typeface="Times New Roman" panose="02020603050405020304" pitchFamily="18" charset="0"/>
            </a:endParaRPr>
          </a:p>
        </p:txBody>
      </p:sp>
      <p:sp>
        <p:nvSpPr>
          <p:cNvPr id="8" name="Text Box 2"/>
          <p:cNvSpPr txBox="1">
            <a:spLocks noChangeArrowheads="1"/>
          </p:cNvSpPr>
          <p:nvPr/>
        </p:nvSpPr>
        <p:spPr bwMode="auto">
          <a:xfrm>
            <a:off x="467544" y="836832"/>
            <a:ext cx="7920000"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chemeClr val="bg1"/>
                </a:solidFill>
                <a:latin typeface="Calibri" pitchFamily="34" charset="0"/>
                <a:cs typeface="Calibri" pitchFamily="34" charset="0"/>
              </a:rPr>
              <a:t>2. Wortebene</a:t>
            </a:r>
            <a:endParaRPr lang="de-DE"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18887515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467544" y="2348880"/>
            <a:ext cx="8136904" cy="2850011"/>
          </a:xfrm>
          <a:prstGeom prst="rect">
            <a:avLst/>
          </a:prstGeom>
          <a:ln w="3175">
            <a:noFill/>
            <a:prstDash val="solid"/>
          </a:ln>
        </p:spPr>
        <p:txBody>
          <a:bodyPr wrap="square">
            <a:spAutoFit/>
          </a:bodyPr>
          <a:lstStyle/>
          <a:p>
            <a:pPr marL="342900" indent="-342900" fontAlgn="auto">
              <a:spcBef>
                <a:spcPct val="20000"/>
              </a:spcBef>
              <a:spcAft>
                <a:spcPts val="1200"/>
              </a:spcAft>
              <a:buClr>
                <a:srgbClr val="FCA019"/>
              </a:buClr>
              <a:buFont typeface="Aharoni" panose="02010803020104030203" pitchFamily="2" charset="-79"/>
              <a:buChar char="l"/>
              <a:defRPr/>
            </a:pPr>
            <a:r>
              <a:rPr lang="de-DE" kern="0" dirty="0" smtClean="0">
                <a:solidFill>
                  <a:prstClr val="black"/>
                </a:solidFill>
                <a:latin typeface="Calibri" panose="020F0502020204030204" pitchFamily="34" charset="0"/>
                <a:cs typeface="Times New Roman" panose="02020603050405020304" pitchFamily="18" charset="0"/>
              </a:rPr>
              <a:t>Genitivkonstruktionen vermeiden</a:t>
            </a:r>
          </a:p>
          <a:p>
            <a:pPr fontAlgn="auto">
              <a:spcBef>
                <a:spcPct val="20000"/>
              </a:spcBef>
              <a:spcAft>
                <a:spcPts val="1200"/>
              </a:spcAft>
              <a:buClr>
                <a:srgbClr val="FCA019"/>
              </a:buClr>
              <a:defRPr/>
            </a:pPr>
            <a:r>
              <a:rPr lang="de-DE" kern="0" dirty="0" smtClean="0">
                <a:solidFill>
                  <a:prstClr val="black"/>
                </a:solidFill>
                <a:latin typeface="Calibri" panose="020F0502020204030204" pitchFamily="34" charset="0"/>
                <a:cs typeface="Times New Roman" panose="02020603050405020304" pitchFamily="18" charset="0"/>
              </a:rPr>
              <a:t>Umformung mit „von – Periphrase“</a:t>
            </a:r>
          </a:p>
          <a:p>
            <a:pPr fontAlgn="auto">
              <a:spcBef>
                <a:spcPct val="20000"/>
              </a:spcBef>
              <a:spcAft>
                <a:spcPts val="1200"/>
              </a:spcAft>
              <a:buClr>
                <a:srgbClr val="FCA019"/>
              </a:buClr>
              <a:defRPr/>
            </a:pPr>
            <a:r>
              <a:rPr lang="de-DE" kern="0" dirty="0" smtClean="0">
                <a:solidFill>
                  <a:schemeClr val="bg1">
                    <a:lumMod val="50000"/>
                  </a:schemeClr>
                </a:solidFill>
                <a:latin typeface="Calibri" panose="020F0502020204030204" pitchFamily="34" charset="0"/>
                <a:cs typeface="Times New Roman" panose="02020603050405020304" pitchFamily="18" charset="0"/>
              </a:rPr>
              <a:t>Das Haus der Eltern.		</a:t>
            </a:r>
            <a:r>
              <a:rPr lang="de-DE" kern="0" dirty="0" smtClean="0">
                <a:solidFill>
                  <a:schemeClr val="accent4"/>
                </a:solidFill>
                <a:latin typeface="Calibri" panose="020F0502020204030204" pitchFamily="34" charset="0"/>
                <a:cs typeface="Times New Roman" panose="02020603050405020304" pitchFamily="18" charset="0"/>
              </a:rPr>
              <a:t>Das Haus von den Eltern</a:t>
            </a:r>
          </a:p>
          <a:p>
            <a:pPr fontAlgn="auto">
              <a:spcBef>
                <a:spcPct val="20000"/>
              </a:spcBef>
              <a:spcAft>
                <a:spcPts val="1200"/>
              </a:spcAft>
              <a:buClr>
                <a:srgbClr val="FCA019"/>
              </a:buClr>
              <a:defRPr/>
            </a:pPr>
            <a:r>
              <a:rPr lang="de-DE" kern="0" dirty="0" smtClean="0">
                <a:solidFill>
                  <a:schemeClr val="bg1">
                    <a:lumMod val="50000"/>
                  </a:schemeClr>
                </a:solidFill>
                <a:latin typeface="Calibri" panose="020F0502020204030204" pitchFamily="34" charset="0"/>
                <a:cs typeface="Times New Roman" panose="02020603050405020304" pitchFamily="18" charset="0"/>
              </a:rPr>
              <a:t>Der Garten des Nachbarn.	</a:t>
            </a:r>
            <a:r>
              <a:rPr lang="de-DE" kern="0" dirty="0" smtClean="0">
                <a:solidFill>
                  <a:schemeClr val="accent4"/>
                </a:solidFill>
                <a:latin typeface="Calibri" panose="020F0502020204030204" pitchFamily="34" charset="0"/>
                <a:cs typeface="Times New Roman" panose="02020603050405020304" pitchFamily="18" charset="0"/>
              </a:rPr>
              <a:t>Der Garten von dem Nachbarn.</a:t>
            </a:r>
          </a:p>
          <a:p>
            <a:pPr marR="0" lvl="0" defTabSz="914400" eaLnBrk="1" fontAlgn="auto" latinLnBrk="0" hangingPunct="1">
              <a:lnSpc>
                <a:spcPct val="100000"/>
              </a:lnSpc>
              <a:spcBef>
                <a:spcPct val="20000"/>
              </a:spcBef>
              <a:spcAft>
                <a:spcPts val="1200"/>
              </a:spcAft>
              <a:buClr>
                <a:srgbClr val="FCA019"/>
              </a:buClr>
              <a:buSzTx/>
              <a:tabLst/>
              <a:defRPr/>
            </a:pPr>
            <a:endParaRPr lang="de-DE" kern="0" dirty="0" smtClean="0">
              <a:solidFill>
                <a:prstClr val="black"/>
              </a:solidFill>
              <a:latin typeface="Calibri" panose="020F0502020204030204" pitchFamily="34" charset="0"/>
              <a:cs typeface="Times New Roman" panose="02020603050405020304" pitchFamily="18" charset="0"/>
            </a:endParaRPr>
          </a:p>
        </p:txBody>
      </p:sp>
      <p:sp>
        <p:nvSpPr>
          <p:cNvPr id="7" name="Text Box 2"/>
          <p:cNvSpPr txBox="1">
            <a:spLocks noChangeArrowheads="1"/>
          </p:cNvSpPr>
          <p:nvPr/>
        </p:nvSpPr>
        <p:spPr bwMode="auto">
          <a:xfrm>
            <a:off x="467544" y="836832"/>
            <a:ext cx="7920000"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chemeClr val="bg1"/>
                </a:solidFill>
                <a:latin typeface="Calibri" pitchFamily="34" charset="0"/>
                <a:cs typeface="Calibri" pitchFamily="34" charset="0"/>
              </a:rPr>
              <a:t>3. Satzebene</a:t>
            </a:r>
            <a:endParaRPr lang="de-DE"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6859284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4294967295"/>
          </p:nvPr>
        </p:nvSpPr>
        <p:spPr bwMode="auto">
          <a:xfrm>
            <a:off x="480368" y="2276872"/>
            <a:ext cx="8458200" cy="4248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spcAft>
                <a:spcPts val="0"/>
              </a:spcAft>
              <a:buNone/>
            </a:pPr>
            <a:r>
              <a:rPr lang="de-DE" sz="2400" u="sng" dirty="0">
                <a:latin typeface="Calibri"/>
                <a:ea typeface="Times New Roman"/>
                <a:cs typeface="Times New Roman"/>
              </a:rPr>
              <a:t>Umformung des Genitivs in eine Konstruktion mit Präposition („von – Periphrase</a:t>
            </a:r>
            <a:r>
              <a:rPr lang="de-DE" sz="2400" u="sng" dirty="0" smtClean="0">
                <a:latin typeface="Calibri"/>
                <a:ea typeface="Times New Roman"/>
                <a:cs typeface="Times New Roman"/>
              </a:rPr>
              <a:t>“)</a:t>
            </a:r>
            <a:endParaRPr lang="de-DE" sz="2400" dirty="0" smtClean="0">
              <a:latin typeface="Calibri"/>
              <a:ea typeface="Times New Roman"/>
              <a:cs typeface="Times New Roman"/>
            </a:endParaRPr>
          </a:p>
          <a:p>
            <a:pPr marL="0" indent="0">
              <a:spcAft>
                <a:spcPts val="0"/>
              </a:spcAft>
              <a:buNone/>
            </a:pPr>
            <a:endParaRPr lang="de-DE" sz="2400" dirty="0">
              <a:latin typeface="Calibri"/>
              <a:ea typeface="Times New Roman"/>
              <a:cs typeface="Times New Roman"/>
            </a:endParaRPr>
          </a:p>
          <a:p>
            <a:pPr marL="0" indent="0">
              <a:spcAft>
                <a:spcPts val="0"/>
              </a:spcAft>
              <a:buNone/>
            </a:pPr>
            <a:r>
              <a:rPr lang="de-DE" sz="2400" dirty="0" smtClean="0">
                <a:latin typeface="Calibri"/>
                <a:ea typeface="Times New Roman"/>
                <a:cs typeface="Times New Roman"/>
              </a:rPr>
              <a:t>Übungsmaterial Seite 2</a:t>
            </a:r>
            <a:endParaRPr lang="de-DE" sz="2000" dirty="0">
              <a:latin typeface="Calibri"/>
              <a:ea typeface="Times New Roman"/>
              <a:cs typeface="Times New Roman"/>
            </a:endParaRPr>
          </a:p>
          <a:p>
            <a:pPr marL="0" indent="0" eaLnBrk="1" hangingPunct="1">
              <a:lnSpc>
                <a:spcPct val="110000"/>
              </a:lnSpc>
              <a:buNone/>
            </a:pPr>
            <a:endParaRPr lang="de-DE" sz="2400" dirty="0" smtClean="0">
              <a:solidFill>
                <a:srgbClr val="000000"/>
              </a:solidFill>
              <a:latin typeface="Calibri" pitchFamily="34" charset="0"/>
              <a:cs typeface="Calibri" pitchFamily="34" charset="0"/>
            </a:endParaRPr>
          </a:p>
        </p:txBody>
      </p:sp>
      <p:sp>
        <p:nvSpPr>
          <p:cNvPr id="10243" name="Text Box 2"/>
          <p:cNvSpPr txBox="1">
            <a:spLocks noChangeArrowheads="1"/>
          </p:cNvSpPr>
          <p:nvPr/>
        </p:nvSpPr>
        <p:spPr bwMode="auto">
          <a:xfrm>
            <a:off x="467544" y="864972"/>
            <a:ext cx="8229600" cy="97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chemeClr val="bg1"/>
                </a:solidFill>
                <a:latin typeface="Calibri" pitchFamily="34" charset="0"/>
                <a:cs typeface="Calibri" pitchFamily="34" charset="0"/>
              </a:rPr>
              <a:t>Übung</a:t>
            </a:r>
            <a:endParaRPr lang="de-DE"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2551355361"/>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4294967295"/>
          </p:nvPr>
        </p:nvSpPr>
        <p:spPr bwMode="auto">
          <a:xfrm>
            <a:off x="480368" y="2276872"/>
            <a:ext cx="8458200" cy="4248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10000"/>
              </a:lnSpc>
              <a:buClr>
                <a:srgbClr val="FF9900"/>
              </a:buClr>
              <a:buFont typeface="Aharoni" panose="02010803020104030203" pitchFamily="2" charset="-79"/>
              <a:buChar char="l"/>
            </a:pPr>
            <a:r>
              <a:rPr lang="de-DE" sz="2400" dirty="0" smtClean="0">
                <a:solidFill>
                  <a:srgbClr val="000000"/>
                </a:solidFill>
                <a:latin typeface="Calibri" pitchFamily="34" charset="0"/>
                <a:cs typeface="Calibri" pitchFamily="34" charset="0"/>
              </a:rPr>
              <a:t>Personalpronomen der 1. und der 2. Person können verwendet werden.</a:t>
            </a:r>
          </a:p>
          <a:p>
            <a:pPr eaLnBrk="1" hangingPunct="1">
              <a:lnSpc>
                <a:spcPct val="110000"/>
              </a:lnSpc>
              <a:buClr>
                <a:srgbClr val="FF9900"/>
              </a:buClr>
              <a:buFont typeface="Aharoni" panose="02010803020104030203" pitchFamily="2" charset="-79"/>
              <a:buChar char="l"/>
            </a:pPr>
            <a:r>
              <a:rPr lang="de-DE" sz="2400" dirty="0" smtClean="0">
                <a:solidFill>
                  <a:srgbClr val="000000"/>
                </a:solidFill>
                <a:latin typeface="Calibri" pitchFamily="34" charset="0"/>
                <a:cs typeface="Calibri" pitchFamily="34" charset="0"/>
              </a:rPr>
              <a:t>Personalpronomen der 3. Person müssen ersetzt werden.</a:t>
            </a:r>
          </a:p>
          <a:p>
            <a:pPr eaLnBrk="1" hangingPunct="1">
              <a:lnSpc>
                <a:spcPct val="110000"/>
              </a:lnSpc>
              <a:buClr>
                <a:srgbClr val="FF9900"/>
              </a:buClr>
              <a:buFont typeface="Aharoni" panose="02010803020104030203" pitchFamily="2" charset="-79"/>
              <a:buChar char="l"/>
            </a:pPr>
            <a:r>
              <a:rPr lang="de-DE" sz="2400" dirty="0" smtClean="0">
                <a:solidFill>
                  <a:srgbClr val="000000"/>
                </a:solidFill>
                <a:latin typeface="Calibri" pitchFamily="34" charset="0"/>
                <a:cs typeface="Calibri" pitchFamily="34" charset="0"/>
              </a:rPr>
              <a:t>Jedes „Sie“ in einem Text in Leichter Sprache ist eine höfliche Anrede</a:t>
            </a:r>
          </a:p>
          <a:p>
            <a:pPr marL="0" indent="0" eaLnBrk="1" hangingPunct="1">
              <a:lnSpc>
                <a:spcPct val="110000"/>
              </a:lnSpc>
              <a:buClr>
                <a:srgbClr val="FF9900"/>
              </a:buClr>
              <a:buNone/>
            </a:pPr>
            <a:endParaRPr lang="de-DE" sz="2400" dirty="0">
              <a:solidFill>
                <a:srgbClr val="000000"/>
              </a:solidFill>
              <a:latin typeface="Calibri" pitchFamily="34" charset="0"/>
              <a:cs typeface="Calibri" pitchFamily="34" charset="0"/>
            </a:endParaRPr>
          </a:p>
          <a:p>
            <a:pPr marL="0" indent="0" eaLnBrk="1" hangingPunct="1">
              <a:lnSpc>
                <a:spcPct val="110000"/>
              </a:lnSpc>
              <a:buClr>
                <a:srgbClr val="FF9900"/>
              </a:buClr>
              <a:buNone/>
            </a:pPr>
            <a:r>
              <a:rPr lang="de-DE" sz="2400" dirty="0" smtClean="0">
                <a:solidFill>
                  <a:schemeClr val="bg1">
                    <a:lumMod val="50000"/>
                  </a:schemeClr>
                </a:solidFill>
                <a:latin typeface="Calibri" pitchFamily="34" charset="0"/>
                <a:cs typeface="Calibri" pitchFamily="34" charset="0"/>
              </a:rPr>
              <a:t>Peter sagt am Telefon, er sei krank.</a:t>
            </a:r>
          </a:p>
          <a:p>
            <a:pPr marL="0" indent="0" eaLnBrk="1" hangingPunct="1">
              <a:lnSpc>
                <a:spcPct val="110000"/>
              </a:lnSpc>
              <a:buClr>
                <a:srgbClr val="FF9900"/>
              </a:buClr>
              <a:buNone/>
            </a:pPr>
            <a:r>
              <a:rPr lang="de-DE" sz="2400" dirty="0" smtClean="0">
                <a:solidFill>
                  <a:schemeClr val="accent4"/>
                </a:solidFill>
                <a:latin typeface="Calibri" pitchFamily="34" charset="0"/>
                <a:cs typeface="Calibri" pitchFamily="34" charset="0"/>
              </a:rPr>
              <a:t>Peter sagt am Telefon: „Ich bin krank.“</a:t>
            </a:r>
          </a:p>
        </p:txBody>
      </p:sp>
      <p:sp>
        <p:nvSpPr>
          <p:cNvPr id="10243" name="Text Box 2"/>
          <p:cNvSpPr txBox="1">
            <a:spLocks noChangeArrowheads="1"/>
          </p:cNvSpPr>
          <p:nvPr/>
        </p:nvSpPr>
        <p:spPr bwMode="auto">
          <a:xfrm>
            <a:off x="467544" y="864972"/>
            <a:ext cx="8229600" cy="97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chemeClr val="bg1"/>
                </a:solidFill>
                <a:latin typeface="Calibri" pitchFamily="34" charset="0"/>
                <a:cs typeface="Calibri" pitchFamily="34" charset="0"/>
              </a:rPr>
              <a:t>3. Satzebene</a:t>
            </a:r>
            <a:endParaRPr lang="de-DE"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3233124703"/>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4294967295"/>
          </p:nvPr>
        </p:nvSpPr>
        <p:spPr bwMode="auto">
          <a:xfrm>
            <a:off x="480368" y="2276872"/>
            <a:ext cx="8458200" cy="4248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lnSpc>
                <a:spcPct val="110000"/>
              </a:lnSpc>
              <a:buNone/>
            </a:pPr>
            <a:r>
              <a:rPr lang="de-DE" sz="2400" u="sng" dirty="0" smtClean="0">
                <a:solidFill>
                  <a:srgbClr val="000000"/>
                </a:solidFill>
                <a:latin typeface="Calibri" pitchFamily="34" charset="0"/>
                <a:cs typeface="Calibri" pitchFamily="34" charset="0"/>
              </a:rPr>
              <a:t>Umgang mit Personalpronomen</a:t>
            </a:r>
            <a:endParaRPr lang="de-DE" sz="2400" dirty="0" smtClean="0">
              <a:solidFill>
                <a:srgbClr val="000000"/>
              </a:solidFill>
              <a:latin typeface="Calibri" pitchFamily="34" charset="0"/>
              <a:cs typeface="Calibri" pitchFamily="34" charset="0"/>
            </a:endParaRPr>
          </a:p>
          <a:p>
            <a:pPr marL="0" indent="0" eaLnBrk="1" hangingPunct="1">
              <a:lnSpc>
                <a:spcPct val="110000"/>
              </a:lnSpc>
              <a:buNone/>
            </a:pPr>
            <a:endParaRPr lang="de-DE" sz="2400" u="sng" dirty="0">
              <a:solidFill>
                <a:srgbClr val="000000"/>
              </a:solidFill>
              <a:latin typeface="Calibri" pitchFamily="34" charset="0"/>
              <a:cs typeface="Calibri" pitchFamily="34" charset="0"/>
            </a:endParaRPr>
          </a:p>
          <a:p>
            <a:pPr marL="0" indent="0" eaLnBrk="1" hangingPunct="1">
              <a:lnSpc>
                <a:spcPct val="110000"/>
              </a:lnSpc>
              <a:buNone/>
            </a:pPr>
            <a:r>
              <a:rPr lang="de-DE" sz="2400" dirty="0" smtClean="0">
                <a:solidFill>
                  <a:srgbClr val="000000"/>
                </a:solidFill>
                <a:latin typeface="Calibri" pitchFamily="34" charset="0"/>
                <a:cs typeface="Calibri" pitchFamily="34" charset="0"/>
              </a:rPr>
              <a:t>Übungsmaterial Seite 3</a:t>
            </a:r>
          </a:p>
        </p:txBody>
      </p:sp>
      <p:sp>
        <p:nvSpPr>
          <p:cNvPr id="10243" name="Text Box 2"/>
          <p:cNvSpPr txBox="1">
            <a:spLocks noChangeArrowheads="1"/>
          </p:cNvSpPr>
          <p:nvPr/>
        </p:nvSpPr>
        <p:spPr bwMode="auto">
          <a:xfrm>
            <a:off x="467544" y="864972"/>
            <a:ext cx="8229600" cy="97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chemeClr val="bg1"/>
                </a:solidFill>
                <a:latin typeface="Calibri" pitchFamily="34" charset="0"/>
                <a:cs typeface="Calibri" pitchFamily="34" charset="0"/>
              </a:rPr>
              <a:t>Übung</a:t>
            </a:r>
            <a:endParaRPr lang="de-DE"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2404376575"/>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455094" y="2068609"/>
            <a:ext cx="8421488" cy="4278094"/>
          </a:xfrm>
          <a:prstGeom prst="rect">
            <a:avLst/>
          </a:prstGeom>
          <a:noFill/>
          <a:ln w="3175">
            <a:noFill/>
            <a:prstDash val="solid"/>
          </a:ln>
        </p:spPr>
        <p:txBody>
          <a:bodyPr wrap="square">
            <a:spAutoFit/>
          </a:bodyPr>
          <a:lstStyle/>
          <a:p>
            <a:pPr>
              <a:spcAft>
                <a:spcPts val="0"/>
              </a:spcAft>
            </a:pPr>
            <a:r>
              <a:rPr lang="de-DE" dirty="0" smtClean="0">
                <a:latin typeface="Calibri"/>
                <a:ea typeface="Times New Roman"/>
                <a:cs typeface="Times New Roman"/>
              </a:rPr>
              <a:t>Stadt, </a:t>
            </a:r>
            <a:r>
              <a:rPr lang="de-DE" dirty="0">
                <a:latin typeface="Calibri"/>
                <a:ea typeface="Times New Roman"/>
                <a:cs typeface="Times New Roman"/>
              </a:rPr>
              <a:t>Schul- und Sportamt</a:t>
            </a:r>
          </a:p>
          <a:p>
            <a:pPr>
              <a:spcAft>
                <a:spcPts val="0"/>
              </a:spcAft>
            </a:pPr>
            <a:r>
              <a:rPr lang="de-DE" sz="1600" dirty="0">
                <a:latin typeface="Calibri"/>
                <a:ea typeface="Times New Roman"/>
                <a:cs typeface="Times New Roman"/>
              </a:rPr>
              <a:t> </a:t>
            </a:r>
          </a:p>
          <a:p>
            <a:pPr>
              <a:spcAft>
                <a:spcPts val="0"/>
              </a:spcAft>
            </a:pPr>
            <a:r>
              <a:rPr lang="de-DE" b="1" dirty="0">
                <a:latin typeface="Calibri"/>
                <a:ea typeface="Times New Roman"/>
                <a:cs typeface="Times New Roman"/>
              </a:rPr>
              <a:t>Antrag auf anteilige Übernahme der Schülerfahrtkosten</a:t>
            </a:r>
            <a:endParaRPr lang="de-DE" dirty="0">
              <a:latin typeface="Calibri"/>
              <a:ea typeface="Times New Roman"/>
              <a:cs typeface="Times New Roman"/>
            </a:endParaRPr>
          </a:p>
          <a:p>
            <a:pPr>
              <a:spcAft>
                <a:spcPts val="0"/>
              </a:spcAft>
            </a:pPr>
            <a:r>
              <a:rPr lang="de-DE" b="1" dirty="0">
                <a:latin typeface="Calibri"/>
                <a:ea typeface="Times New Roman"/>
                <a:cs typeface="Times New Roman"/>
              </a:rPr>
              <a:t>Hinweisblatt für Antragsteller/in</a:t>
            </a:r>
            <a:endParaRPr lang="de-DE" dirty="0">
              <a:latin typeface="Calibri"/>
              <a:ea typeface="Times New Roman"/>
              <a:cs typeface="Times New Roman"/>
            </a:endParaRPr>
          </a:p>
          <a:p>
            <a:pPr>
              <a:spcAft>
                <a:spcPts val="0"/>
              </a:spcAft>
            </a:pPr>
            <a:r>
              <a:rPr lang="de-DE" sz="1600" b="1" dirty="0">
                <a:latin typeface="Calibri"/>
                <a:ea typeface="Times New Roman"/>
                <a:cs typeface="Times New Roman"/>
              </a:rPr>
              <a:t> </a:t>
            </a:r>
            <a:endParaRPr lang="de-DE" sz="1600" dirty="0">
              <a:latin typeface="Calibri"/>
              <a:ea typeface="Times New Roman"/>
              <a:cs typeface="Times New Roman"/>
            </a:endParaRPr>
          </a:p>
          <a:p>
            <a:pPr>
              <a:spcAft>
                <a:spcPts val="0"/>
              </a:spcAft>
            </a:pPr>
            <a:r>
              <a:rPr lang="de-DE" u="sng" dirty="0">
                <a:latin typeface="Calibri"/>
                <a:ea typeface="Times New Roman"/>
                <a:cs typeface="Times New Roman"/>
              </a:rPr>
              <a:t>Rückerstattung der Fahrtkosten</a:t>
            </a:r>
            <a:endParaRPr lang="de-DE" dirty="0">
              <a:latin typeface="Calibri"/>
              <a:ea typeface="Times New Roman"/>
              <a:cs typeface="Times New Roman"/>
            </a:endParaRPr>
          </a:p>
          <a:p>
            <a:pPr>
              <a:spcAft>
                <a:spcPts val="0"/>
              </a:spcAft>
            </a:pPr>
            <a:r>
              <a:rPr lang="de-DE" dirty="0">
                <a:latin typeface="Calibri"/>
                <a:ea typeface="Times New Roman"/>
                <a:cs typeface="Times New Roman"/>
              </a:rPr>
              <a:t>Bei gegebener Anspruchsberechtigung erfolgt durch die Stadt </a:t>
            </a:r>
            <a:r>
              <a:rPr lang="de-DE" dirty="0" smtClean="0">
                <a:latin typeface="Calibri"/>
                <a:ea typeface="Times New Roman"/>
                <a:cs typeface="Times New Roman"/>
              </a:rPr>
              <a:t>bei </a:t>
            </a:r>
            <a:r>
              <a:rPr lang="de-DE" dirty="0">
                <a:latin typeface="Calibri"/>
                <a:ea typeface="Times New Roman"/>
                <a:cs typeface="Times New Roman"/>
              </a:rPr>
              <a:t>Nutzung öffentlicher Verkehrsmittel sowie privater Fahrzeuge für </a:t>
            </a:r>
            <a:r>
              <a:rPr lang="de-DE" dirty="0" smtClean="0">
                <a:latin typeface="Calibri"/>
                <a:ea typeface="Times New Roman"/>
                <a:cs typeface="Times New Roman"/>
              </a:rPr>
              <a:t>Städter </a:t>
            </a:r>
            <a:r>
              <a:rPr lang="de-DE" dirty="0">
                <a:latin typeface="Calibri"/>
                <a:ea typeface="Times New Roman"/>
                <a:cs typeface="Times New Roman"/>
              </a:rPr>
              <a:t>und auswärtige Schüler eine Kostenerstattung in Höhe von monatlich 50 % des jeweils geltenden tariflich günstigsten Fahrpreises für maximal 10 Monate im Schuljahr.</a:t>
            </a:r>
          </a:p>
          <a:p>
            <a:pPr>
              <a:spcAft>
                <a:spcPts val="0"/>
              </a:spcAft>
            </a:pPr>
            <a:r>
              <a:rPr lang="de-DE" dirty="0">
                <a:latin typeface="Calibri"/>
                <a:ea typeface="Times New Roman"/>
                <a:cs typeface="Times New Roman"/>
              </a:rPr>
              <a:t>Die Vorlage entsprechender Nachweise ist nicht erforderlich</a:t>
            </a:r>
            <a:r>
              <a:rPr lang="de-DE" dirty="0" smtClean="0">
                <a:latin typeface="Calibri"/>
                <a:ea typeface="Times New Roman"/>
                <a:cs typeface="Times New Roman"/>
              </a:rPr>
              <a:t>.</a:t>
            </a:r>
            <a:endParaRPr lang="de-DE" dirty="0">
              <a:solidFill>
                <a:schemeClr val="bg1"/>
              </a:solidFill>
              <a:latin typeface="Calibri" pitchFamily="34" charset="0"/>
              <a:cs typeface="Calibri" pitchFamily="34" charset="0"/>
            </a:endParaRPr>
          </a:p>
        </p:txBody>
      </p:sp>
      <p:sp>
        <p:nvSpPr>
          <p:cNvPr id="7" name="Text Box 2"/>
          <p:cNvSpPr txBox="1">
            <a:spLocks noChangeArrowheads="1"/>
          </p:cNvSpPr>
          <p:nvPr/>
        </p:nvSpPr>
        <p:spPr bwMode="auto">
          <a:xfrm>
            <a:off x="467544" y="836832"/>
            <a:ext cx="7920000"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chemeClr val="bg1"/>
                </a:solidFill>
                <a:latin typeface="Calibri" pitchFamily="34" charset="0"/>
                <a:cs typeface="Calibri" pitchFamily="34" charset="0"/>
              </a:rPr>
              <a:t>Einfache Sprache im Alltag</a:t>
            </a:r>
            <a:endParaRPr lang="de-DE"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28494818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p:cNvSpPr/>
          <p:nvPr/>
        </p:nvSpPr>
        <p:spPr>
          <a:xfrm>
            <a:off x="467544" y="2204864"/>
            <a:ext cx="8421488" cy="4374724"/>
          </a:xfrm>
          <a:prstGeom prst="rect">
            <a:avLst/>
          </a:prstGeom>
          <a:noFill/>
          <a:ln w="3175">
            <a:noFill/>
            <a:prstDash val="solid"/>
          </a:ln>
        </p:spPr>
        <p:txBody>
          <a:bodyPr wrap="square">
            <a:spAutoFit/>
          </a:bodyPr>
          <a:lstStyle/>
          <a:p>
            <a:pPr>
              <a:lnSpc>
                <a:spcPct val="130000"/>
              </a:lnSpc>
              <a:spcAft>
                <a:spcPts val="0"/>
              </a:spcAft>
            </a:pPr>
            <a:r>
              <a:rPr lang="de-DE" u="sng" dirty="0">
                <a:latin typeface="Calibri"/>
                <a:ea typeface="Times New Roman"/>
                <a:cs typeface="Times New Roman"/>
              </a:rPr>
              <a:t>Wieviel Geld bekommen wir zurück?</a:t>
            </a:r>
            <a:endParaRPr lang="de-DE" dirty="0">
              <a:latin typeface="Calibri"/>
              <a:ea typeface="Times New Roman"/>
              <a:cs typeface="Times New Roman"/>
            </a:endParaRPr>
          </a:p>
          <a:p>
            <a:pPr>
              <a:lnSpc>
                <a:spcPct val="130000"/>
              </a:lnSpc>
              <a:spcAft>
                <a:spcPts val="0"/>
              </a:spcAft>
            </a:pPr>
            <a:r>
              <a:rPr lang="de-DE" dirty="0">
                <a:latin typeface="Calibri"/>
                <a:ea typeface="Times New Roman"/>
                <a:cs typeface="Times New Roman"/>
              </a:rPr>
              <a:t>Sie bekommen die Hälfte des Preises der billigsten Fahrkarte zurück.</a:t>
            </a:r>
            <a:br>
              <a:rPr lang="de-DE" dirty="0">
                <a:latin typeface="Calibri"/>
                <a:ea typeface="Times New Roman"/>
                <a:cs typeface="Times New Roman"/>
              </a:rPr>
            </a:br>
            <a:r>
              <a:rPr lang="de-DE" dirty="0">
                <a:latin typeface="Calibri"/>
                <a:ea typeface="Times New Roman"/>
                <a:cs typeface="Times New Roman"/>
              </a:rPr>
              <a:t>Ihr Kind kann mit dem Bus oder mit der Straßenbahn fahren.</a:t>
            </a:r>
          </a:p>
          <a:p>
            <a:pPr>
              <a:lnSpc>
                <a:spcPct val="130000"/>
              </a:lnSpc>
              <a:spcAft>
                <a:spcPts val="0"/>
              </a:spcAft>
            </a:pPr>
            <a:r>
              <a:rPr lang="de-DE" dirty="0">
                <a:latin typeface="Calibri"/>
                <a:ea typeface="Times New Roman"/>
                <a:cs typeface="Times New Roman"/>
              </a:rPr>
              <a:t>Sie können Ihr Kind auch mit dem Auto zur Schule bringen. </a:t>
            </a:r>
          </a:p>
          <a:p>
            <a:pPr>
              <a:lnSpc>
                <a:spcPct val="130000"/>
              </a:lnSpc>
              <a:spcAft>
                <a:spcPts val="0"/>
              </a:spcAft>
            </a:pPr>
            <a:r>
              <a:rPr lang="de-DE" dirty="0">
                <a:latin typeface="Calibri"/>
                <a:ea typeface="Times New Roman"/>
                <a:cs typeface="Times New Roman"/>
              </a:rPr>
              <a:t>Dann bekommen Sie das Geld auch.</a:t>
            </a:r>
          </a:p>
          <a:p>
            <a:pPr>
              <a:lnSpc>
                <a:spcPct val="130000"/>
              </a:lnSpc>
              <a:spcAft>
                <a:spcPts val="0"/>
              </a:spcAft>
            </a:pPr>
            <a:r>
              <a:rPr lang="de-DE" dirty="0">
                <a:latin typeface="Calibri"/>
                <a:ea typeface="Times New Roman"/>
                <a:cs typeface="Times New Roman"/>
              </a:rPr>
              <a:t>Sie bekommen das Geld für höchstens 10 Monate im Schuljahr zurück.</a:t>
            </a:r>
          </a:p>
          <a:p>
            <a:pPr>
              <a:lnSpc>
                <a:spcPct val="130000"/>
              </a:lnSpc>
              <a:spcAft>
                <a:spcPts val="0"/>
              </a:spcAft>
            </a:pPr>
            <a:r>
              <a:rPr lang="de-DE" dirty="0">
                <a:latin typeface="Calibri"/>
                <a:ea typeface="Times New Roman"/>
                <a:cs typeface="Times New Roman"/>
              </a:rPr>
              <a:t>Die Fahrkarten müssen Sie nicht aufheben.</a:t>
            </a:r>
          </a:p>
        </p:txBody>
      </p:sp>
      <p:sp>
        <p:nvSpPr>
          <p:cNvPr id="7" name="Text Box 2"/>
          <p:cNvSpPr txBox="1">
            <a:spLocks noChangeArrowheads="1"/>
          </p:cNvSpPr>
          <p:nvPr/>
        </p:nvSpPr>
        <p:spPr bwMode="auto">
          <a:xfrm>
            <a:off x="467544" y="836832"/>
            <a:ext cx="7920000"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chemeClr val="bg1"/>
                </a:solidFill>
                <a:latin typeface="Calibri" pitchFamily="34" charset="0"/>
                <a:cs typeface="Calibri" pitchFamily="34" charset="0"/>
              </a:rPr>
              <a:t>Einfache Sprache im Alltag</a:t>
            </a:r>
            <a:endParaRPr lang="de-DE"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3007347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107504" y="1772816"/>
            <a:ext cx="8564562" cy="4114800"/>
          </a:xfrm>
          <a:prstGeom prst="rect">
            <a:avLst/>
          </a:prstGeom>
        </p:spPr>
        <p:txBody>
          <a:bodyPr/>
          <a:lstStyle/>
          <a:p>
            <a:pPr eaLnBrk="1" hangingPunct="1">
              <a:defRPr/>
            </a:pPr>
            <a:endParaRPr lang="de-DE" dirty="0" smtClean="0"/>
          </a:p>
          <a:p>
            <a:pPr marL="0" indent="0">
              <a:buFontTx/>
              <a:buNone/>
              <a:defRPr/>
            </a:pPr>
            <a:endParaRPr lang="de-DE" sz="2400" dirty="0">
              <a:latin typeface="Calibri" pitchFamily="34" charset="0"/>
              <a:cs typeface="Calibri" pitchFamily="34" charset="0"/>
            </a:endParaRPr>
          </a:p>
          <a:p>
            <a:pPr marL="0" indent="0">
              <a:buFontTx/>
              <a:buNone/>
              <a:defRPr/>
            </a:pPr>
            <a:endParaRPr lang="de-DE" sz="2400" dirty="0" smtClean="0">
              <a:latin typeface="Calibri" pitchFamily="34" charset="0"/>
              <a:cs typeface="Calibri" pitchFamily="34" charset="0"/>
            </a:endParaRPr>
          </a:p>
          <a:p>
            <a:pPr marL="0" indent="0">
              <a:buFontTx/>
              <a:buNone/>
              <a:defRPr/>
            </a:pPr>
            <a:endParaRPr lang="de-DE" sz="2400" dirty="0" smtClean="0">
              <a:latin typeface="Calibri" pitchFamily="34" charset="0"/>
              <a:cs typeface="Calibri" pitchFamily="34" charset="0"/>
            </a:endParaRPr>
          </a:p>
          <a:p>
            <a:pPr marL="0" indent="0">
              <a:buFontTx/>
              <a:buNone/>
              <a:defRPr/>
            </a:pPr>
            <a:endParaRPr lang="de-DE" sz="2400" dirty="0">
              <a:latin typeface="Calibri" pitchFamily="34" charset="0"/>
              <a:cs typeface="Calibri" pitchFamily="34" charset="0"/>
            </a:endParaRPr>
          </a:p>
        </p:txBody>
      </p:sp>
      <p:sp>
        <p:nvSpPr>
          <p:cNvPr id="5" name="Rechteck 4"/>
          <p:cNvSpPr/>
          <p:nvPr/>
        </p:nvSpPr>
        <p:spPr>
          <a:xfrm>
            <a:off x="467543" y="1105580"/>
            <a:ext cx="8136903" cy="461665"/>
          </a:xfrm>
          <a:prstGeom prst="rect">
            <a:avLst/>
          </a:prstGeom>
        </p:spPr>
        <p:txBody>
          <a:bodyPr wrap="square">
            <a:spAutoFit/>
          </a:bodyPr>
          <a:lstStyle/>
          <a:p>
            <a:pPr eaLnBrk="1" hangingPunct="1"/>
            <a:r>
              <a:rPr lang="de-DE" altLang="de-DE" dirty="0" smtClean="0">
                <a:solidFill>
                  <a:schemeClr val="bg1"/>
                </a:solidFill>
                <a:latin typeface="Calibri" panose="020F0502020204030204" pitchFamily="34" charset="0"/>
                <a:cs typeface="Calibri" panose="020F0502020204030204" pitchFamily="34" charset="0"/>
              </a:rPr>
              <a:t>Vergleich: Einfache Sprache und Leichte Sprache</a:t>
            </a:r>
            <a:endParaRPr lang="de-DE" altLang="de-DE" sz="2800" dirty="0">
              <a:solidFill>
                <a:schemeClr val="bg1"/>
              </a:solidFill>
              <a:latin typeface="Calibri" panose="020F0502020204030204" pitchFamily="34" charset="0"/>
              <a:cs typeface="Calibri" panose="020F0502020204030204" pitchFamily="34" charset="0"/>
            </a:endParaRPr>
          </a:p>
        </p:txBody>
      </p:sp>
      <p:sp>
        <p:nvSpPr>
          <p:cNvPr id="6" name="Textfeld 5"/>
          <p:cNvSpPr txBox="1"/>
          <p:nvPr/>
        </p:nvSpPr>
        <p:spPr>
          <a:xfrm>
            <a:off x="467543" y="3342595"/>
            <a:ext cx="8169053" cy="830997"/>
          </a:xfrm>
          <a:prstGeom prst="rect">
            <a:avLst/>
          </a:prstGeom>
          <a:noFill/>
        </p:spPr>
        <p:txBody>
          <a:bodyPr wrap="square" rtlCol="0">
            <a:spAutoFit/>
          </a:bodyPr>
          <a:lstStyle/>
          <a:p>
            <a:r>
              <a:rPr lang="de-DE" dirty="0" smtClean="0">
                <a:latin typeface="Calibri" panose="020F0502020204030204" pitchFamily="34" charset="0"/>
              </a:rPr>
              <a:t>Einfache </a:t>
            </a:r>
            <a:r>
              <a:rPr lang="de-DE" dirty="0">
                <a:latin typeface="Calibri" panose="020F0502020204030204" pitchFamily="34" charset="0"/>
              </a:rPr>
              <a:t>Sprache:</a:t>
            </a:r>
          </a:p>
          <a:p>
            <a:r>
              <a:rPr lang="de-DE" dirty="0">
                <a:solidFill>
                  <a:schemeClr val="accent4"/>
                </a:solidFill>
                <a:latin typeface="Calibri" panose="020F0502020204030204" pitchFamily="34" charset="0"/>
              </a:rPr>
              <a:t>Die Krankenschwester ruft </a:t>
            </a:r>
            <a:r>
              <a:rPr lang="de-DE" dirty="0" smtClean="0">
                <a:solidFill>
                  <a:schemeClr val="accent4"/>
                </a:solidFill>
                <a:latin typeface="Calibri" panose="020F0502020204030204" pitchFamily="34" charset="0"/>
              </a:rPr>
              <a:t>Sie auf.</a:t>
            </a:r>
          </a:p>
        </p:txBody>
      </p:sp>
      <p:sp>
        <p:nvSpPr>
          <p:cNvPr id="7" name="Textfeld 6"/>
          <p:cNvSpPr txBox="1"/>
          <p:nvPr/>
        </p:nvSpPr>
        <p:spPr>
          <a:xfrm>
            <a:off x="467542" y="2204864"/>
            <a:ext cx="8169053" cy="984885"/>
          </a:xfrm>
          <a:prstGeom prst="rect">
            <a:avLst/>
          </a:prstGeom>
          <a:noFill/>
        </p:spPr>
        <p:txBody>
          <a:bodyPr wrap="square" rtlCol="0">
            <a:spAutoFit/>
          </a:bodyPr>
          <a:lstStyle/>
          <a:p>
            <a:pPr>
              <a:spcAft>
                <a:spcPts val="1200"/>
              </a:spcAft>
              <a:buClr>
                <a:srgbClr val="FF9900"/>
              </a:buClr>
            </a:pPr>
            <a:r>
              <a:rPr lang="de-DE" dirty="0" smtClean="0">
                <a:latin typeface="Calibri" panose="020F0502020204030204" pitchFamily="34" charset="0"/>
              </a:rPr>
              <a:t>Beispiel:</a:t>
            </a:r>
          </a:p>
          <a:p>
            <a:r>
              <a:rPr lang="de-DE" dirty="0">
                <a:solidFill>
                  <a:schemeClr val="bg1">
                    <a:lumMod val="50000"/>
                  </a:schemeClr>
                </a:solidFill>
                <a:latin typeface="Calibri" panose="020F0502020204030204" pitchFamily="34" charset="0"/>
              </a:rPr>
              <a:t>Die Patienten werden aufgerufen</a:t>
            </a:r>
            <a:r>
              <a:rPr lang="de-DE" dirty="0" smtClean="0">
                <a:solidFill>
                  <a:schemeClr val="bg1">
                    <a:lumMod val="50000"/>
                  </a:schemeClr>
                </a:solidFill>
                <a:latin typeface="Calibri" panose="020F0502020204030204" pitchFamily="34" charset="0"/>
              </a:rPr>
              <a:t>.</a:t>
            </a:r>
          </a:p>
        </p:txBody>
      </p:sp>
      <p:sp>
        <p:nvSpPr>
          <p:cNvPr id="8" name="Textfeld 7"/>
          <p:cNvSpPr txBox="1"/>
          <p:nvPr/>
        </p:nvSpPr>
        <p:spPr>
          <a:xfrm>
            <a:off x="467543" y="4365103"/>
            <a:ext cx="8169053" cy="1200329"/>
          </a:xfrm>
          <a:prstGeom prst="rect">
            <a:avLst/>
          </a:prstGeom>
          <a:noFill/>
        </p:spPr>
        <p:txBody>
          <a:bodyPr wrap="square" rtlCol="0">
            <a:spAutoFit/>
          </a:bodyPr>
          <a:lstStyle/>
          <a:p>
            <a:r>
              <a:rPr lang="de-DE" dirty="0" smtClean="0">
                <a:latin typeface="Calibri" panose="020F0502020204030204" pitchFamily="34" charset="0"/>
              </a:rPr>
              <a:t>Leichte </a:t>
            </a:r>
            <a:r>
              <a:rPr lang="de-DE" dirty="0">
                <a:latin typeface="Calibri" panose="020F0502020204030204" pitchFamily="34" charset="0"/>
              </a:rPr>
              <a:t>Sprache:</a:t>
            </a:r>
          </a:p>
          <a:p>
            <a:r>
              <a:rPr lang="de-DE" dirty="0">
                <a:solidFill>
                  <a:schemeClr val="accent4"/>
                </a:solidFill>
                <a:latin typeface="Calibri" panose="020F0502020204030204" pitchFamily="34" charset="0"/>
              </a:rPr>
              <a:t>Die </a:t>
            </a:r>
            <a:r>
              <a:rPr lang="de-DE" dirty="0" err="1" smtClean="0">
                <a:solidFill>
                  <a:schemeClr val="accent4"/>
                </a:solidFill>
                <a:latin typeface="Calibri" panose="020F0502020204030204" pitchFamily="34" charset="0"/>
              </a:rPr>
              <a:t>Kranken·schwester</a:t>
            </a:r>
            <a:r>
              <a:rPr lang="de-DE" dirty="0" smtClean="0">
                <a:solidFill>
                  <a:schemeClr val="accent4"/>
                </a:solidFill>
                <a:latin typeface="Calibri" panose="020F0502020204030204" pitchFamily="34" charset="0"/>
              </a:rPr>
              <a:t> </a:t>
            </a:r>
            <a:r>
              <a:rPr lang="de-DE" dirty="0">
                <a:solidFill>
                  <a:schemeClr val="accent4"/>
                </a:solidFill>
                <a:latin typeface="Calibri" panose="020F0502020204030204" pitchFamily="34" charset="0"/>
              </a:rPr>
              <a:t>sagt </a:t>
            </a:r>
            <a:r>
              <a:rPr lang="de-DE" dirty="0" smtClean="0">
                <a:solidFill>
                  <a:schemeClr val="accent4"/>
                </a:solidFill>
                <a:latin typeface="Calibri" panose="020F0502020204030204" pitchFamily="34" charset="0"/>
              </a:rPr>
              <a:t>Ihren </a:t>
            </a:r>
            <a:r>
              <a:rPr lang="de-DE" dirty="0">
                <a:solidFill>
                  <a:schemeClr val="accent4"/>
                </a:solidFill>
                <a:latin typeface="Calibri" panose="020F0502020204030204" pitchFamily="34" charset="0"/>
              </a:rPr>
              <a:t>Namen.</a:t>
            </a:r>
            <a:br>
              <a:rPr lang="de-DE" dirty="0">
                <a:solidFill>
                  <a:schemeClr val="accent4"/>
                </a:solidFill>
                <a:latin typeface="Calibri" panose="020F0502020204030204" pitchFamily="34" charset="0"/>
              </a:rPr>
            </a:br>
            <a:r>
              <a:rPr lang="de-DE" dirty="0">
                <a:solidFill>
                  <a:schemeClr val="accent4"/>
                </a:solidFill>
                <a:latin typeface="Calibri" panose="020F0502020204030204" pitchFamily="34" charset="0"/>
              </a:rPr>
              <a:t>Dann </a:t>
            </a:r>
            <a:r>
              <a:rPr lang="de-DE" dirty="0" smtClean="0">
                <a:solidFill>
                  <a:schemeClr val="accent4"/>
                </a:solidFill>
                <a:latin typeface="Calibri" panose="020F0502020204030204" pitchFamily="34" charset="0"/>
              </a:rPr>
              <a:t>können Sie </a:t>
            </a:r>
            <a:r>
              <a:rPr lang="de-DE" dirty="0">
                <a:solidFill>
                  <a:schemeClr val="accent4"/>
                </a:solidFill>
                <a:latin typeface="Calibri" panose="020F0502020204030204" pitchFamily="34" charset="0"/>
              </a:rPr>
              <a:t>in das Zimmer vom Arzt gehen</a:t>
            </a:r>
            <a:r>
              <a:rPr lang="de-DE" dirty="0" smtClean="0">
                <a:solidFill>
                  <a:schemeClr val="accent4"/>
                </a:solidFill>
              </a:rPr>
              <a:t>.</a:t>
            </a:r>
            <a:endParaRPr lang="de-DE" dirty="0" smtClean="0">
              <a:solidFill>
                <a:schemeClr val="accent4"/>
              </a:solidFill>
              <a:latin typeface="Calibri" panose="020F0502020204030204" pitchFamily="34" charset="0"/>
            </a:endParaRPr>
          </a:p>
        </p:txBody>
      </p:sp>
    </p:spTree>
    <p:extLst>
      <p:ext uri="{BB962C8B-B14F-4D97-AF65-F5344CB8AC3E}">
        <p14:creationId xmlns:p14="http://schemas.microsoft.com/office/powerpoint/2010/main" val="3267054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457200" y="1196975"/>
            <a:ext cx="8382000" cy="3048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90000" tIns="45000" rIns="90000" bIns="45000" anchor="ctr" compatLnSpc="0"/>
          <a:lstStyle/>
          <a:p>
            <a:pPr>
              <a:spcBef>
                <a:spcPts val="0"/>
              </a:spcBef>
              <a:spcAft>
                <a:spcPts val="0"/>
              </a:spcAft>
              <a:defRPr/>
            </a:pPr>
            <a:r>
              <a:rPr lang="de-DE">
                <a:solidFill>
                  <a:srgbClr val="FFFFFF"/>
                </a:solidFill>
                <a:latin typeface="Calibri" pitchFamily="34"/>
                <a:ea typeface="Microsoft YaHei" pitchFamily="2"/>
                <a:cs typeface="Calibri" pitchFamily="34"/>
              </a:rPr>
              <a:t>Kontakt &amp; weitere Informationen</a:t>
            </a:r>
          </a:p>
        </p:txBody>
      </p:sp>
      <p:sp>
        <p:nvSpPr>
          <p:cNvPr id="4" name="Rectangle 4"/>
          <p:cNvSpPr/>
          <p:nvPr/>
        </p:nvSpPr>
        <p:spPr>
          <a:xfrm>
            <a:off x="3707904" y="6453336"/>
            <a:ext cx="6705600" cy="3048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90000" tIns="45000" rIns="90000" bIns="45000" compatLnSpc="0"/>
          <a:lstStyle/>
          <a:p>
            <a:pPr>
              <a:tabLst>
                <a:tab pos="1073150" algn="l"/>
              </a:tabLst>
              <a:defRPr/>
            </a:pPr>
            <a:endParaRPr lang="de-DE" altLang="de-DE" dirty="0">
              <a:solidFill>
                <a:srgbClr val="000000"/>
              </a:solidFill>
              <a:latin typeface="Calibri" pitchFamily="34"/>
              <a:ea typeface="Microsoft YaHei" pitchFamily="2"/>
              <a:cs typeface="Calibri" pitchFamily="34"/>
            </a:endParaRPr>
          </a:p>
        </p:txBody>
      </p:sp>
      <p:sp>
        <p:nvSpPr>
          <p:cNvPr id="5" name="Rectangle 5"/>
          <p:cNvSpPr/>
          <p:nvPr/>
        </p:nvSpPr>
        <p:spPr>
          <a:xfrm>
            <a:off x="458688" y="2357244"/>
            <a:ext cx="6705600" cy="4400892"/>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lIns="90000" tIns="45000" rIns="90000" bIns="45000" compatLnSpc="0"/>
          <a:lstStyle/>
          <a:p>
            <a:pPr marL="343080" indent="-342720">
              <a:spcBef>
                <a:spcPts val="360"/>
              </a:spcBef>
              <a:spcAft>
                <a:spcPts val="0"/>
              </a:spcAft>
              <a:defRPr/>
            </a:pPr>
            <a:r>
              <a:rPr lang="de-DE" dirty="0">
                <a:solidFill>
                  <a:srgbClr val="000000"/>
                </a:solidFill>
                <a:latin typeface="Calibri" pitchFamily="34"/>
                <a:ea typeface="Microsoft YaHei" pitchFamily="2"/>
                <a:cs typeface="Calibri" pitchFamily="34"/>
              </a:rPr>
              <a:t>Cornelia Schuricht, Anja </a:t>
            </a:r>
            <a:r>
              <a:rPr lang="de-DE" dirty="0" smtClean="0">
                <a:solidFill>
                  <a:srgbClr val="000000"/>
                </a:solidFill>
                <a:latin typeface="Calibri" pitchFamily="34"/>
                <a:ea typeface="Microsoft YaHei" pitchFamily="2"/>
                <a:cs typeface="Calibri" pitchFamily="34"/>
              </a:rPr>
              <a:t>Schindhelm</a:t>
            </a:r>
          </a:p>
          <a:p>
            <a:pPr marL="343080" indent="-342720">
              <a:spcBef>
                <a:spcPts val="360"/>
              </a:spcBef>
              <a:spcAft>
                <a:spcPts val="0"/>
              </a:spcAft>
              <a:defRPr/>
            </a:pPr>
            <a:r>
              <a:rPr lang="de-DE" dirty="0" smtClean="0">
                <a:solidFill>
                  <a:srgbClr val="000000"/>
                </a:solidFill>
                <a:latin typeface="Calibri" pitchFamily="34"/>
                <a:ea typeface="Microsoft YaHei" pitchFamily="2"/>
                <a:cs typeface="Calibri" pitchFamily="34"/>
              </a:rPr>
              <a:t>Zertifizierte </a:t>
            </a:r>
            <a:r>
              <a:rPr lang="de-DE" dirty="0">
                <a:solidFill>
                  <a:srgbClr val="000000"/>
                </a:solidFill>
                <a:latin typeface="Calibri" pitchFamily="34"/>
                <a:ea typeface="Microsoft YaHei" pitchFamily="2"/>
                <a:cs typeface="Calibri" pitchFamily="34"/>
              </a:rPr>
              <a:t>Expertinnen für Leichte </a:t>
            </a:r>
            <a:r>
              <a:rPr lang="de-DE" dirty="0" smtClean="0">
                <a:solidFill>
                  <a:srgbClr val="000000"/>
                </a:solidFill>
                <a:latin typeface="Calibri" pitchFamily="34"/>
                <a:ea typeface="Microsoft YaHei" pitchFamily="2"/>
                <a:cs typeface="Calibri" pitchFamily="34"/>
              </a:rPr>
              <a:t>Sprache</a:t>
            </a:r>
          </a:p>
          <a:p>
            <a:pPr marL="343080" indent="-342720">
              <a:spcBef>
                <a:spcPts val="360"/>
              </a:spcBef>
              <a:spcAft>
                <a:spcPts val="0"/>
              </a:spcAft>
              <a:defRPr/>
            </a:pPr>
            <a:endParaRPr lang="de-DE" dirty="0">
              <a:solidFill>
                <a:srgbClr val="000000"/>
              </a:solidFill>
              <a:latin typeface="Calibri" pitchFamily="34"/>
              <a:ea typeface="Microsoft YaHei" pitchFamily="2"/>
              <a:cs typeface="Calibri" pitchFamily="34"/>
            </a:endParaRPr>
          </a:p>
          <a:p>
            <a:pPr marL="343080" indent="-342720">
              <a:spcBef>
                <a:spcPts val="360"/>
              </a:spcBef>
              <a:spcAft>
                <a:spcPts val="0"/>
              </a:spcAft>
              <a:defRPr/>
            </a:pPr>
            <a:r>
              <a:rPr lang="de-DE" dirty="0" smtClean="0">
                <a:solidFill>
                  <a:srgbClr val="000000"/>
                </a:solidFill>
                <a:latin typeface="Calibri" pitchFamily="34"/>
                <a:ea typeface="Microsoft YaHei" pitchFamily="2"/>
                <a:cs typeface="Calibri" pitchFamily="34"/>
              </a:rPr>
              <a:t>LSJ </a:t>
            </a:r>
            <a:r>
              <a:rPr lang="de-DE" dirty="0">
                <a:solidFill>
                  <a:srgbClr val="000000"/>
                </a:solidFill>
                <a:latin typeface="Calibri" pitchFamily="34"/>
                <a:ea typeface="Microsoft YaHei" pitchFamily="2"/>
                <a:cs typeface="Calibri" pitchFamily="34"/>
              </a:rPr>
              <a:t>Sachsen e.V.</a:t>
            </a:r>
          </a:p>
          <a:p>
            <a:pPr marL="343080" indent="-342720">
              <a:spcBef>
                <a:spcPts val="360"/>
              </a:spcBef>
              <a:spcAft>
                <a:spcPts val="0"/>
              </a:spcAft>
              <a:defRPr/>
            </a:pPr>
            <a:r>
              <a:rPr lang="de-DE" dirty="0" err="1">
                <a:solidFill>
                  <a:srgbClr val="000000"/>
                </a:solidFill>
                <a:latin typeface="Calibri" pitchFamily="34"/>
                <a:ea typeface="Microsoft YaHei" pitchFamily="2"/>
                <a:cs typeface="Calibri" pitchFamily="34"/>
              </a:rPr>
              <a:t>Hoyerswerdaer</a:t>
            </a:r>
            <a:r>
              <a:rPr lang="de-DE" dirty="0">
                <a:solidFill>
                  <a:srgbClr val="000000"/>
                </a:solidFill>
                <a:latin typeface="Calibri" pitchFamily="34"/>
                <a:ea typeface="Microsoft YaHei" pitchFamily="2"/>
                <a:cs typeface="Calibri" pitchFamily="34"/>
              </a:rPr>
              <a:t> Straße 22</a:t>
            </a:r>
          </a:p>
          <a:p>
            <a:pPr marL="343080" indent="-342720">
              <a:spcBef>
                <a:spcPts val="360"/>
              </a:spcBef>
              <a:spcAft>
                <a:spcPts val="0"/>
              </a:spcAft>
              <a:defRPr/>
            </a:pPr>
            <a:r>
              <a:rPr lang="de-DE" dirty="0">
                <a:solidFill>
                  <a:srgbClr val="000000"/>
                </a:solidFill>
                <a:latin typeface="Calibri" pitchFamily="34"/>
                <a:ea typeface="Microsoft YaHei" pitchFamily="2"/>
                <a:cs typeface="Calibri" pitchFamily="34"/>
              </a:rPr>
              <a:t>01099 </a:t>
            </a:r>
            <a:r>
              <a:rPr lang="de-DE" dirty="0" smtClean="0">
                <a:solidFill>
                  <a:srgbClr val="000000"/>
                </a:solidFill>
                <a:latin typeface="Calibri" pitchFamily="34"/>
                <a:ea typeface="Microsoft YaHei" pitchFamily="2"/>
                <a:cs typeface="Calibri" pitchFamily="34"/>
              </a:rPr>
              <a:t>Dresden</a:t>
            </a:r>
          </a:p>
          <a:p>
            <a:pPr indent="1588">
              <a:spcBef>
                <a:spcPts val="360"/>
              </a:spcBef>
              <a:spcAft>
                <a:spcPts val="0"/>
              </a:spcAft>
              <a:tabLst>
                <a:tab pos="357188" algn="l"/>
              </a:tabLst>
              <a:defRPr/>
            </a:pPr>
            <a:r>
              <a:rPr lang="de-DE" sz="1600" dirty="0" smtClean="0">
                <a:solidFill>
                  <a:srgbClr val="000000"/>
                </a:solidFill>
                <a:latin typeface="Calibri" pitchFamily="34"/>
                <a:ea typeface="Microsoft YaHei" pitchFamily="2"/>
                <a:cs typeface="Calibri" pitchFamily="34"/>
              </a:rPr>
              <a:t/>
            </a:r>
            <a:br>
              <a:rPr lang="de-DE" sz="1600" dirty="0" smtClean="0">
                <a:solidFill>
                  <a:srgbClr val="000000"/>
                </a:solidFill>
                <a:latin typeface="Calibri" pitchFamily="34"/>
                <a:ea typeface="Microsoft YaHei" pitchFamily="2"/>
                <a:cs typeface="Calibri" pitchFamily="34"/>
              </a:rPr>
            </a:br>
            <a:r>
              <a:rPr lang="de-DE" dirty="0" smtClean="0">
                <a:solidFill>
                  <a:srgbClr val="000000"/>
                </a:solidFill>
                <a:latin typeface="Calibri" pitchFamily="34"/>
                <a:ea typeface="Microsoft YaHei" pitchFamily="2"/>
                <a:cs typeface="Calibri" pitchFamily="34"/>
              </a:rPr>
              <a:t>T: 	0351 </a:t>
            </a:r>
            <a:r>
              <a:rPr lang="de-DE" dirty="0">
                <a:solidFill>
                  <a:srgbClr val="000000"/>
                </a:solidFill>
                <a:latin typeface="Calibri" pitchFamily="34"/>
                <a:ea typeface="Microsoft YaHei" pitchFamily="2"/>
                <a:cs typeface="Calibri" pitchFamily="34"/>
              </a:rPr>
              <a:t>– </a:t>
            </a:r>
            <a:r>
              <a:rPr lang="de-DE" altLang="de-DE" dirty="0" smtClean="0">
                <a:latin typeface="Calibri" panose="020F0502020204030204" pitchFamily="34" charset="0"/>
              </a:rPr>
              <a:t>490 68 67</a:t>
            </a:r>
            <a:r>
              <a:rPr lang="de-DE" altLang="de-DE" dirty="0" smtClean="0">
                <a:solidFill>
                  <a:srgbClr val="000000"/>
                </a:solidFill>
                <a:latin typeface="Calibri" pitchFamily="34"/>
                <a:ea typeface="Microsoft YaHei" pitchFamily="2"/>
                <a:cs typeface="Calibri" pitchFamily="34"/>
              </a:rPr>
              <a:t/>
            </a:r>
            <a:br>
              <a:rPr lang="de-DE" altLang="de-DE" dirty="0" smtClean="0">
                <a:solidFill>
                  <a:srgbClr val="000000"/>
                </a:solidFill>
                <a:latin typeface="Calibri" pitchFamily="34"/>
                <a:ea typeface="Microsoft YaHei" pitchFamily="2"/>
                <a:cs typeface="Calibri" pitchFamily="34"/>
              </a:rPr>
            </a:br>
            <a:r>
              <a:rPr lang="de-DE" altLang="de-DE" dirty="0" smtClean="0">
                <a:solidFill>
                  <a:srgbClr val="000000"/>
                </a:solidFill>
                <a:latin typeface="Calibri" pitchFamily="34"/>
                <a:ea typeface="Microsoft YaHei" pitchFamily="2"/>
                <a:cs typeface="Calibri" pitchFamily="34"/>
              </a:rPr>
              <a:t>E:</a:t>
            </a:r>
            <a:r>
              <a:rPr lang="de-DE" altLang="de-DE" dirty="0">
                <a:solidFill>
                  <a:srgbClr val="000000"/>
                </a:solidFill>
                <a:latin typeface="Calibri" pitchFamily="34"/>
                <a:ea typeface="Microsoft YaHei" pitchFamily="2"/>
                <a:cs typeface="Calibri" pitchFamily="34"/>
              </a:rPr>
              <a:t>	</a:t>
            </a:r>
            <a:r>
              <a:rPr lang="de-DE" altLang="de-DE" dirty="0" smtClean="0">
                <a:solidFill>
                  <a:srgbClr val="000000"/>
                </a:solidFill>
                <a:latin typeface="Calibri" pitchFamily="34"/>
                <a:ea typeface="Microsoft YaHei" pitchFamily="2"/>
                <a:cs typeface="Calibri" pitchFamily="34"/>
              </a:rPr>
              <a:t>leichtesprache@lsj-sachsen.de</a:t>
            </a:r>
            <a:br>
              <a:rPr lang="de-DE" altLang="de-DE" dirty="0" smtClean="0">
                <a:solidFill>
                  <a:srgbClr val="000000"/>
                </a:solidFill>
                <a:latin typeface="Calibri" pitchFamily="34"/>
                <a:ea typeface="Microsoft YaHei" pitchFamily="2"/>
                <a:cs typeface="Calibri" pitchFamily="34"/>
              </a:rPr>
            </a:br>
            <a:r>
              <a:rPr lang="de-DE" altLang="de-DE" sz="1400" dirty="0">
                <a:solidFill>
                  <a:srgbClr val="000000"/>
                </a:solidFill>
                <a:latin typeface="Calibri" pitchFamily="34"/>
                <a:ea typeface="Microsoft YaHei" pitchFamily="2"/>
                <a:cs typeface="Calibri" pitchFamily="34"/>
              </a:rPr>
              <a:t/>
            </a:r>
            <a:br>
              <a:rPr lang="de-DE" altLang="de-DE" sz="1400" dirty="0">
                <a:solidFill>
                  <a:srgbClr val="000000"/>
                </a:solidFill>
                <a:latin typeface="Calibri" pitchFamily="34"/>
                <a:ea typeface="Microsoft YaHei" pitchFamily="2"/>
                <a:cs typeface="Calibri" pitchFamily="34"/>
              </a:rPr>
            </a:br>
            <a:r>
              <a:rPr lang="de-DE" dirty="0" smtClean="0">
                <a:solidFill>
                  <a:srgbClr val="000000"/>
                </a:solidFill>
                <a:latin typeface="Calibri" pitchFamily="34"/>
                <a:ea typeface="Microsoft YaHei" pitchFamily="2"/>
                <a:cs typeface="Calibri" pitchFamily="34"/>
              </a:rPr>
              <a:t>www.lsj-leichtesprache.de</a:t>
            </a:r>
            <a:endParaRPr lang="de-DE" dirty="0">
              <a:solidFill>
                <a:srgbClr val="000000"/>
              </a:solidFill>
              <a:latin typeface="Calibri" pitchFamily="34"/>
              <a:ea typeface="Microsoft YaHei" pitchFamily="2"/>
              <a:cs typeface="Calibri" pitchFamily="34"/>
            </a:endParaRPr>
          </a:p>
        </p:txBody>
      </p:sp>
    </p:spTree>
    <p:extLst>
      <p:ext uri="{BB962C8B-B14F-4D97-AF65-F5344CB8AC3E}">
        <p14:creationId xmlns:p14="http://schemas.microsoft.com/office/powerpoint/2010/main" val="1838126614"/>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feld 12"/>
          <p:cNvSpPr txBox="1"/>
          <p:nvPr/>
        </p:nvSpPr>
        <p:spPr>
          <a:xfrm>
            <a:off x="4467573" y="1984977"/>
            <a:ext cx="4464495" cy="2554545"/>
          </a:xfrm>
          <a:prstGeom prst="rect">
            <a:avLst/>
          </a:prstGeom>
          <a:noFill/>
        </p:spPr>
        <p:txBody>
          <a:bodyPr wrap="square" rtlCol="0">
            <a:spAutoFit/>
          </a:bodyPr>
          <a:lstStyle/>
          <a:p>
            <a:pPr lvl="0" fontAlgn="auto">
              <a:spcAft>
                <a:spcPts val="1200"/>
              </a:spcAft>
              <a:buClr>
                <a:srgbClr val="FCA019"/>
              </a:buClr>
              <a:defRPr/>
            </a:pPr>
            <a:r>
              <a:rPr lang="de-DE" sz="2000" b="1" dirty="0" smtClean="0">
                <a:solidFill>
                  <a:sysClr val="windowText" lastClr="000000"/>
                </a:solidFill>
                <a:latin typeface="Calibri"/>
              </a:rPr>
              <a:t>Einfache Sprache</a:t>
            </a:r>
          </a:p>
          <a:p>
            <a:pPr marL="342900" lvl="0" indent="-342900" fontAlgn="auto">
              <a:spcAft>
                <a:spcPts val="1200"/>
              </a:spcAft>
              <a:buClr>
                <a:srgbClr val="FCA019"/>
              </a:buClr>
              <a:buFont typeface="Aharoni" panose="02010803020104030203" pitchFamily="2" charset="-79"/>
              <a:buChar char="l"/>
              <a:defRPr/>
            </a:pPr>
            <a:r>
              <a:rPr lang="de-DE" sz="2000" dirty="0" smtClean="0">
                <a:solidFill>
                  <a:sysClr val="windowText" lastClr="000000"/>
                </a:solidFill>
                <a:latin typeface="Calibri"/>
              </a:rPr>
              <a:t>Menschen </a:t>
            </a:r>
            <a:br>
              <a:rPr lang="de-DE" sz="2000" dirty="0" smtClean="0">
                <a:solidFill>
                  <a:sysClr val="windowText" lastClr="000000"/>
                </a:solidFill>
                <a:latin typeface="Calibri"/>
              </a:rPr>
            </a:br>
            <a:r>
              <a:rPr lang="de-DE" sz="2000" dirty="0" smtClean="0">
                <a:solidFill>
                  <a:sysClr val="windowText" lastClr="000000"/>
                </a:solidFill>
                <a:latin typeface="Calibri"/>
              </a:rPr>
              <a:t>mit geringer Lesekompetenz</a:t>
            </a:r>
          </a:p>
          <a:p>
            <a:pPr marL="342900" lvl="0" indent="-342900" fontAlgn="auto">
              <a:spcAft>
                <a:spcPts val="1200"/>
              </a:spcAft>
              <a:buClr>
                <a:srgbClr val="FCA019"/>
              </a:buClr>
              <a:buFont typeface="Aharoni" panose="02010803020104030203" pitchFamily="2" charset="-79"/>
              <a:buChar char="l"/>
              <a:defRPr/>
            </a:pPr>
            <a:r>
              <a:rPr lang="de-DE" sz="2000" dirty="0" smtClean="0">
                <a:solidFill>
                  <a:sysClr val="windowText" lastClr="000000"/>
                </a:solidFill>
                <a:latin typeface="Calibri"/>
              </a:rPr>
              <a:t>ältere Menschen</a:t>
            </a:r>
          </a:p>
          <a:p>
            <a:pPr marL="342900" lvl="0" indent="-342900" fontAlgn="auto">
              <a:spcAft>
                <a:spcPts val="1200"/>
              </a:spcAft>
              <a:buClr>
                <a:srgbClr val="FCA019"/>
              </a:buClr>
              <a:buFont typeface="Aharoni" panose="02010803020104030203" pitchFamily="2" charset="-79"/>
              <a:buChar char="l"/>
              <a:defRPr/>
            </a:pPr>
            <a:r>
              <a:rPr lang="de-DE" sz="2000" dirty="0" smtClean="0">
                <a:solidFill>
                  <a:sysClr val="windowText" lastClr="000000"/>
                </a:solidFill>
                <a:latin typeface="Calibri"/>
              </a:rPr>
              <a:t>Migranten</a:t>
            </a:r>
          </a:p>
          <a:p>
            <a:pPr marL="342900" lvl="0" indent="-342900" fontAlgn="auto">
              <a:spcAft>
                <a:spcPts val="1200"/>
              </a:spcAft>
              <a:buClr>
                <a:srgbClr val="FCA019"/>
              </a:buClr>
              <a:buFont typeface="Aharoni" panose="02010803020104030203" pitchFamily="2" charset="-79"/>
              <a:buChar char="l"/>
              <a:defRPr/>
            </a:pPr>
            <a:r>
              <a:rPr lang="de-DE" sz="2000" dirty="0" smtClean="0">
                <a:solidFill>
                  <a:sysClr val="windowText" lastClr="000000"/>
                </a:solidFill>
                <a:latin typeface="Calibri"/>
              </a:rPr>
              <a:t>Menschen mit Sinnesbehinderungen</a:t>
            </a:r>
          </a:p>
        </p:txBody>
      </p:sp>
      <p:sp>
        <p:nvSpPr>
          <p:cNvPr id="14" name="Rechteck 13"/>
          <p:cNvSpPr/>
          <p:nvPr/>
        </p:nvSpPr>
        <p:spPr>
          <a:xfrm>
            <a:off x="4357593" y="2940712"/>
            <a:ext cx="184731" cy="461665"/>
          </a:xfrm>
          <a:prstGeom prst="rect">
            <a:avLst/>
          </a:prstGeom>
        </p:spPr>
        <p:txBody>
          <a:bodyPr wrap="none">
            <a:spAutoFit/>
          </a:bodyPr>
          <a:lstStyle/>
          <a:p>
            <a:pPr lvl="0" fontAlgn="auto">
              <a:spcAft>
                <a:spcPts val="1200"/>
              </a:spcAft>
              <a:buClr>
                <a:srgbClr val="FCA019"/>
              </a:buClr>
              <a:defRPr/>
            </a:pPr>
            <a:endParaRPr lang="de-DE" dirty="0">
              <a:solidFill>
                <a:sysClr val="windowText" lastClr="000000"/>
              </a:solidFill>
              <a:latin typeface="Calibri"/>
            </a:endParaRPr>
          </a:p>
        </p:txBody>
      </p:sp>
      <p:sp>
        <p:nvSpPr>
          <p:cNvPr id="5" name="Text Box 2"/>
          <p:cNvSpPr txBox="1">
            <a:spLocks noChangeArrowheads="1"/>
          </p:cNvSpPr>
          <p:nvPr/>
        </p:nvSpPr>
        <p:spPr bwMode="auto">
          <a:xfrm>
            <a:off x="467544" y="864973"/>
            <a:ext cx="8229600" cy="97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chemeClr val="bg1"/>
                </a:solidFill>
                <a:latin typeface="Calibri" pitchFamily="34" charset="0"/>
                <a:cs typeface="Calibri" pitchFamily="34" charset="0"/>
              </a:rPr>
              <a:t>Zielgruppen</a:t>
            </a:r>
            <a:endParaRPr lang="de-DE" dirty="0">
              <a:solidFill>
                <a:schemeClr val="bg1"/>
              </a:solidFill>
              <a:latin typeface="Calibri" pitchFamily="34" charset="0"/>
              <a:cs typeface="Calibri" pitchFamily="34" charset="0"/>
            </a:endParaRPr>
          </a:p>
        </p:txBody>
      </p:sp>
      <p:sp>
        <p:nvSpPr>
          <p:cNvPr id="2" name="Textfeld 1"/>
          <p:cNvSpPr txBox="1"/>
          <p:nvPr/>
        </p:nvSpPr>
        <p:spPr>
          <a:xfrm>
            <a:off x="435395" y="1998369"/>
            <a:ext cx="4114800" cy="2092881"/>
          </a:xfrm>
          <a:prstGeom prst="rect">
            <a:avLst/>
          </a:prstGeom>
          <a:noFill/>
        </p:spPr>
        <p:txBody>
          <a:bodyPr wrap="square" rtlCol="0">
            <a:spAutoFit/>
          </a:bodyPr>
          <a:lstStyle/>
          <a:p>
            <a:pPr>
              <a:spcAft>
                <a:spcPts val="1200"/>
              </a:spcAft>
              <a:buClr>
                <a:srgbClr val="FF9900"/>
              </a:buClr>
            </a:pPr>
            <a:r>
              <a:rPr lang="de-DE" sz="2000" b="1" dirty="0" smtClean="0">
                <a:latin typeface="Calibri" panose="020F0502020204030204" pitchFamily="34" charset="0"/>
              </a:rPr>
              <a:t>Leichte Sprache</a:t>
            </a:r>
          </a:p>
          <a:p>
            <a:pPr marL="342900" indent="-342900">
              <a:spcAft>
                <a:spcPts val="1200"/>
              </a:spcAft>
              <a:buClr>
                <a:srgbClr val="FF9900"/>
              </a:buClr>
              <a:buFont typeface="Aharoni" panose="02010803020104030203" pitchFamily="2" charset="-79"/>
              <a:buChar char="l"/>
            </a:pPr>
            <a:r>
              <a:rPr lang="de-DE" sz="2000" dirty="0" smtClean="0">
                <a:latin typeface="Calibri" panose="020F0502020204030204" pitchFamily="34" charset="0"/>
              </a:rPr>
              <a:t>Menschen </a:t>
            </a:r>
            <a:br>
              <a:rPr lang="de-DE" sz="2000" dirty="0" smtClean="0">
                <a:latin typeface="Calibri" panose="020F0502020204030204" pitchFamily="34" charset="0"/>
              </a:rPr>
            </a:br>
            <a:r>
              <a:rPr lang="de-DE" sz="2000" dirty="0" smtClean="0">
                <a:latin typeface="Calibri" panose="020F0502020204030204" pitchFamily="34" charset="0"/>
              </a:rPr>
              <a:t>mit einer geistigen Behinderung</a:t>
            </a:r>
          </a:p>
          <a:p>
            <a:pPr marL="342900" indent="-342900">
              <a:spcAft>
                <a:spcPts val="1200"/>
              </a:spcAft>
              <a:buClr>
                <a:srgbClr val="FF9900"/>
              </a:buClr>
              <a:buFont typeface="Aharoni" panose="02010803020104030203" pitchFamily="2" charset="-79"/>
              <a:buChar char="l"/>
            </a:pPr>
            <a:r>
              <a:rPr lang="de-DE" sz="2000" dirty="0" smtClean="0">
                <a:latin typeface="Calibri" panose="020F0502020204030204" pitchFamily="34" charset="0"/>
              </a:rPr>
              <a:t>Menschen mit Aphasie</a:t>
            </a:r>
          </a:p>
          <a:p>
            <a:pPr marL="342900" indent="-342900">
              <a:spcAft>
                <a:spcPts val="1200"/>
              </a:spcAft>
              <a:buClr>
                <a:srgbClr val="FF9900"/>
              </a:buClr>
              <a:buFont typeface="Aharoni" panose="02010803020104030203" pitchFamily="2" charset="-79"/>
              <a:buChar char="l"/>
            </a:pPr>
            <a:r>
              <a:rPr lang="de-DE" sz="2000" dirty="0" smtClean="0">
                <a:latin typeface="Calibri" panose="020F0502020204030204" pitchFamily="34" charset="0"/>
              </a:rPr>
              <a:t>demenzkranke Menschen</a:t>
            </a:r>
          </a:p>
        </p:txBody>
      </p:sp>
      <p:sp>
        <p:nvSpPr>
          <p:cNvPr id="3" name="Textfeld 2"/>
          <p:cNvSpPr txBox="1"/>
          <p:nvPr/>
        </p:nvSpPr>
        <p:spPr>
          <a:xfrm>
            <a:off x="435393" y="4539522"/>
            <a:ext cx="4106929" cy="1015663"/>
          </a:xfrm>
          <a:prstGeom prst="rect">
            <a:avLst/>
          </a:prstGeom>
          <a:noFill/>
        </p:spPr>
        <p:txBody>
          <a:bodyPr wrap="square" rtlCol="0">
            <a:spAutoFit/>
          </a:bodyPr>
          <a:lstStyle/>
          <a:p>
            <a:pPr>
              <a:spcAft>
                <a:spcPts val="1200"/>
              </a:spcAft>
              <a:buClr>
                <a:srgbClr val="FF9900"/>
              </a:buClr>
            </a:pPr>
            <a:r>
              <a:rPr lang="de-DE" sz="2000" b="1" dirty="0" smtClean="0">
                <a:latin typeface="Calibri" panose="020F0502020204030204" pitchFamily="34" charset="0"/>
              </a:rPr>
              <a:t>Ziel: </a:t>
            </a:r>
            <a:r>
              <a:rPr lang="de-DE" sz="2000" dirty="0" smtClean="0">
                <a:latin typeface="Calibri" panose="020F0502020204030204" pitchFamily="34" charset="0"/>
              </a:rPr>
              <a:t>Informationsbeschaffung zum Zweck der aktiven Teilhabe am gesellschaftlichen Leben</a:t>
            </a:r>
          </a:p>
        </p:txBody>
      </p:sp>
      <p:sp>
        <p:nvSpPr>
          <p:cNvPr id="7" name="Textfeld 6"/>
          <p:cNvSpPr txBox="1"/>
          <p:nvPr/>
        </p:nvSpPr>
        <p:spPr>
          <a:xfrm>
            <a:off x="4550418" y="4539522"/>
            <a:ext cx="4106929" cy="707886"/>
          </a:xfrm>
          <a:prstGeom prst="rect">
            <a:avLst/>
          </a:prstGeom>
          <a:noFill/>
        </p:spPr>
        <p:txBody>
          <a:bodyPr wrap="square" rtlCol="0">
            <a:spAutoFit/>
          </a:bodyPr>
          <a:lstStyle/>
          <a:p>
            <a:pPr>
              <a:spcAft>
                <a:spcPts val="1200"/>
              </a:spcAft>
              <a:buClr>
                <a:srgbClr val="FF9900"/>
              </a:buClr>
            </a:pPr>
            <a:r>
              <a:rPr lang="de-DE" sz="2000" b="1" dirty="0" smtClean="0">
                <a:latin typeface="Calibri" panose="020F0502020204030204" pitchFamily="34" charset="0"/>
              </a:rPr>
              <a:t>Ziel: </a:t>
            </a:r>
            <a:r>
              <a:rPr lang="de-DE" sz="2000" dirty="0" smtClean="0">
                <a:latin typeface="Calibri" panose="020F0502020204030204" pitchFamily="34" charset="0"/>
              </a:rPr>
              <a:t>Senkung der Schwelle zum Wissens- und Informationserwerb</a:t>
            </a:r>
            <a:endParaRPr lang="de-DE" sz="2000" b="1" dirty="0">
              <a:latin typeface="Calibri" panose="020F0502020204030204" pitchFamily="34" charset="0"/>
            </a:endParaRPr>
          </a:p>
        </p:txBody>
      </p:sp>
      <p:sp>
        <p:nvSpPr>
          <p:cNvPr id="6" name="Textfeld 5"/>
          <p:cNvSpPr txBox="1"/>
          <p:nvPr/>
        </p:nvSpPr>
        <p:spPr>
          <a:xfrm>
            <a:off x="467544" y="5733256"/>
            <a:ext cx="8352928" cy="830997"/>
          </a:xfrm>
          <a:prstGeom prst="rect">
            <a:avLst/>
          </a:prstGeom>
          <a:noFill/>
        </p:spPr>
        <p:txBody>
          <a:bodyPr wrap="square" rtlCol="0">
            <a:spAutoFit/>
          </a:bodyPr>
          <a:lstStyle/>
          <a:p>
            <a:r>
              <a:rPr lang="de-DE" dirty="0" smtClean="0">
                <a:latin typeface="Calibri" panose="020F0502020204030204" pitchFamily="34" charset="0"/>
              </a:rPr>
              <a:t>Die Wahl der Sprachform ist abhängig vom Ausprägungsgrad der Einschränkung. </a:t>
            </a:r>
            <a:r>
              <a:rPr lang="de-DE" dirty="0" smtClean="0"/>
              <a:t> </a:t>
            </a:r>
            <a:endParaRPr lang="de-DE" dirty="0"/>
          </a:p>
        </p:txBody>
      </p:sp>
    </p:spTree>
    <p:extLst>
      <p:ext uri="{BB962C8B-B14F-4D97-AF65-F5344CB8AC3E}">
        <p14:creationId xmlns:p14="http://schemas.microsoft.com/office/powerpoint/2010/main" val="3330733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467544" y="2276872"/>
            <a:ext cx="8136904" cy="4114800"/>
          </a:xfrm>
          <a:prstGeom prst="rect">
            <a:avLst/>
          </a:prstGeom>
        </p:spPr>
        <p:txBody>
          <a:bodyPr/>
          <a:lstStyle/>
          <a:p>
            <a:pPr lvl="0" eaLnBrk="1" fontAlgn="auto" hangingPunct="1">
              <a:spcAft>
                <a:spcPts val="1200"/>
              </a:spcAft>
              <a:buClr>
                <a:srgbClr val="FCA019"/>
              </a:buClr>
              <a:buFont typeface="Aharoni" panose="02010803020104030203" pitchFamily="2" charset="-79"/>
              <a:buChar char="l"/>
              <a:defRPr/>
            </a:pPr>
            <a:r>
              <a:rPr lang="de-DE" sz="2400" dirty="0" smtClean="0">
                <a:latin typeface="Calibri" panose="020F0502020204030204" pitchFamily="34" charset="0"/>
              </a:rPr>
              <a:t>UN-Behindertenrechtskonvention für die gleichberechtigte Teilhabe behinderter Menschen am gesellschaftlichen Leben</a:t>
            </a:r>
            <a:br>
              <a:rPr lang="de-DE" sz="2400" dirty="0" smtClean="0">
                <a:latin typeface="Calibri" panose="020F0502020204030204" pitchFamily="34" charset="0"/>
              </a:rPr>
            </a:br>
            <a:r>
              <a:rPr lang="de-DE" sz="2400" dirty="0" smtClean="0">
                <a:latin typeface="Calibri" panose="020F0502020204030204" pitchFamily="34" charset="0"/>
              </a:rPr>
              <a:t> - in Deutschland gültig seit 2009 </a:t>
            </a:r>
          </a:p>
          <a:p>
            <a:pPr lvl="0" eaLnBrk="1" fontAlgn="auto" hangingPunct="1">
              <a:spcAft>
                <a:spcPts val="1200"/>
              </a:spcAft>
              <a:buClr>
                <a:srgbClr val="FCA019"/>
              </a:buClr>
              <a:buFont typeface="Aharoni" panose="02010803020104030203" pitchFamily="2" charset="-79"/>
              <a:buChar char="l"/>
              <a:defRPr/>
            </a:pPr>
            <a:r>
              <a:rPr lang="de-DE" sz="2400" dirty="0" smtClean="0">
                <a:latin typeface="Calibri" panose="020F0502020204030204" pitchFamily="34" charset="0"/>
              </a:rPr>
              <a:t>für Teilhabe </a:t>
            </a:r>
            <a:r>
              <a:rPr lang="de-DE" sz="2400" dirty="0">
                <a:latin typeface="Calibri" panose="020F0502020204030204" pitchFamily="34" charset="0"/>
              </a:rPr>
              <a:t>aller </a:t>
            </a:r>
            <a:r>
              <a:rPr lang="de-DE" sz="2400" dirty="0" smtClean="0">
                <a:latin typeface="Calibri" panose="020F0502020204030204" pitchFamily="34" charset="0"/>
              </a:rPr>
              <a:t>ist </a:t>
            </a:r>
            <a:r>
              <a:rPr lang="de-DE" sz="2400" dirty="0">
                <a:latin typeface="Calibri" panose="020F0502020204030204" pitchFamily="34" charset="0"/>
              </a:rPr>
              <a:t>Barrierefreiheit eine wichtige </a:t>
            </a:r>
            <a:r>
              <a:rPr lang="de-DE" sz="2400" dirty="0" smtClean="0">
                <a:latin typeface="Calibri" panose="020F0502020204030204" pitchFamily="34" charset="0"/>
              </a:rPr>
              <a:t>Voraussetzung</a:t>
            </a:r>
            <a:endParaRPr lang="de-DE" sz="2400" dirty="0">
              <a:latin typeface="Calibri" panose="020F0502020204030204" pitchFamily="34" charset="0"/>
            </a:endParaRPr>
          </a:p>
          <a:p>
            <a:pPr lvl="0" eaLnBrk="1" fontAlgn="auto" hangingPunct="1">
              <a:spcAft>
                <a:spcPts val="1200"/>
              </a:spcAft>
              <a:buClr>
                <a:srgbClr val="FCA019"/>
              </a:buClr>
              <a:buFont typeface="Aharoni" panose="02010803020104030203" pitchFamily="2" charset="-79"/>
              <a:buChar char="l"/>
              <a:defRPr/>
            </a:pPr>
            <a:r>
              <a:rPr lang="de-DE" sz="2400" b="1" dirty="0" smtClean="0">
                <a:latin typeface="Calibri" panose="020F0502020204030204" pitchFamily="34" charset="0"/>
              </a:rPr>
              <a:t>Einfache Sprache </a:t>
            </a:r>
            <a:r>
              <a:rPr lang="de-DE" sz="2400" dirty="0" smtClean="0">
                <a:latin typeface="Calibri" panose="020F0502020204030204" pitchFamily="34" charset="0"/>
              </a:rPr>
              <a:t>und</a:t>
            </a:r>
            <a:r>
              <a:rPr lang="de-DE" sz="2400" b="1" dirty="0" smtClean="0">
                <a:latin typeface="Calibri" panose="020F0502020204030204" pitchFamily="34" charset="0"/>
              </a:rPr>
              <a:t> Leichte Sprache</a:t>
            </a:r>
            <a:r>
              <a:rPr lang="de-DE" sz="2400" dirty="0" smtClean="0">
                <a:latin typeface="Calibri" panose="020F0502020204030204" pitchFamily="34" charset="0"/>
              </a:rPr>
              <a:t> sind für Menschen mit geringer Lesekompetenz wichtiges </a:t>
            </a:r>
            <a:r>
              <a:rPr lang="de-DE" sz="2400" dirty="0">
                <a:latin typeface="Calibri" panose="020F0502020204030204" pitchFamily="34" charset="0"/>
              </a:rPr>
              <a:t>Element der </a:t>
            </a:r>
            <a:r>
              <a:rPr lang="de-DE" sz="2400" dirty="0" smtClean="0">
                <a:latin typeface="Calibri" panose="020F0502020204030204" pitchFamily="34" charset="0"/>
              </a:rPr>
              <a:t>Barrierefreiheit – Verankerung der Leichten Sprache in der Novelle des Bundesgleichstellungsgesetzes 2016 (§ 11 Verständlichkeit und </a:t>
            </a:r>
            <a:r>
              <a:rPr lang="de-DE" sz="2400" dirty="0">
                <a:latin typeface="Calibri" panose="020F0502020204030204" pitchFamily="34" charset="0"/>
              </a:rPr>
              <a:t>L</a:t>
            </a:r>
            <a:r>
              <a:rPr lang="de-DE" sz="2400" dirty="0" smtClean="0">
                <a:latin typeface="Calibri" panose="020F0502020204030204" pitchFamily="34" charset="0"/>
              </a:rPr>
              <a:t>eichte Sprache)</a:t>
            </a:r>
            <a:endParaRPr lang="de-DE" sz="2400" dirty="0">
              <a:latin typeface="Calibri" pitchFamily="34" charset="0"/>
              <a:cs typeface="Calibri" pitchFamily="34" charset="0"/>
            </a:endParaRPr>
          </a:p>
        </p:txBody>
      </p:sp>
      <p:sp>
        <p:nvSpPr>
          <p:cNvPr id="5" name="Rechteck 4"/>
          <p:cNvSpPr/>
          <p:nvPr/>
        </p:nvSpPr>
        <p:spPr>
          <a:xfrm>
            <a:off x="467544" y="1105580"/>
            <a:ext cx="6048672" cy="523220"/>
          </a:xfrm>
          <a:prstGeom prst="rect">
            <a:avLst/>
          </a:prstGeom>
        </p:spPr>
        <p:txBody>
          <a:bodyPr wrap="square">
            <a:spAutoFit/>
          </a:bodyPr>
          <a:lstStyle/>
          <a:p>
            <a:pPr eaLnBrk="1" hangingPunct="1"/>
            <a:r>
              <a:rPr lang="de-DE" altLang="de-DE" dirty="0" smtClean="0">
                <a:solidFill>
                  <a:schemeClr val="bg1"/>
                </a:solidFill>
                <a:latin typeface="Calibri" panose="020F0502020204030204" pitchFamily="34" charset="0"/>
                <a:cs typeface="Calibri" panose="020F0502020204030204" pitchFamily="34" charset="0"/>
              </a:rPr>
              <a:t>Erfordernisse</a:t>
            </a:r>
            <a:r>
              <a:rPr lang="de-DE" altLang="de-DE" sz="2800" dirty="0" smtClean="0">
                <a:solidFill>
                  <a:schemeClr val="bg1"/>
                </a:solidFill>
                <a:latin typeface="Calibri" panose="020F0502020204030204" pitchFamily="34" charset="0"/>
                <a:cs typeface="Calibri" panose="020F0502020204030204" pitchFamily="34" charset="0"/>
              </a:rPr>
              <a:t> </a:t>
            </a:r>
            <a:endParaRPr lang="de-DE" altLang="de-DE" sz="28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19448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467544" y="2276872"/>
            <a:ext cx="7715200" cy="4248472"/>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Aft>
                <a:spcPts val="600"/>
              </a:spcAft>
              <a:buClr>
                <a:srgbClr val="FF9900"/>
              </a:buClr>
              <a:buFont typeface="Aharoni" panose="02010803020104030203" pitchFamily="2" charset="-79"/>
              <a:buChar char="I"/>
            </a:pPr>
            <a:r>
              <a:rPr lang="de-DE" sz="2400" kern="0" dirty="0" smtClean="0">
                <a:latin typeface="Calibri" panose="020F0502020204030204" pitchFamily="34" charset="0"/>
              </a:rPr>
              <a:t>Zielgruppe nach Verständniskompetenz</a:t>
            </a:r>
          </a:p>
          <a:p>
            <a:pPr>
              <a:spcAft>
                <a:spcPts val="600"/>
              </a:spcAft>
              <a:buClr>
                <a:srgbClr val="FF9900"/>
              </a:buClr>
              <a:buFont typeface="Aharoni" panose="02010803020104030203" pitchFamily="2" charset="-79"/>
              <a:buChar char="I"/>
            </a:pPr>
            <a:r>
              <a:rPr lang="de-DE" sz="2400" kern="0" dirty="0" smtClean="0">
                <a:latin typeface="Calibri" panose="020F0502020204030204" pitchFamily="34" charset="0"/>
              </a:rPr>
              <a:t>Verständnis nach 6 Niveaustufen</a:t>
            </a:r>
          </a:p>
          <a:p>
            <a:pPr>
              <a:spcAft>
                <a:spcPts val="600"/>
              </a:spcAft>
              <a:buClr>
                <a:srgbClr val="FF9900"/>
              </a:buClr>
              <a:buFont typeface="Aharoni" panose="02010803020104030203" pitchFamily="2" charset="-79"/>
              <a:buChar char="I"/>
            </a:pPr>
            <a:r>
              <a:rPr lang="de-DE" sz="2400" kern="0" dirty="0" smtClean="0">
                <a:latin typeface="Calibri" panose="020F0502020204030204" pitchFamily="34" charset="0"/>
              </a:rPr>
              <a:t>Herkunft: Vergleichbarkeit von Sprachzertifikaten</a:t>
            </a:r>
          </a:p>
          <a:p>
            <a:pPr marL="0" indent="0">
              <a:spcAft>
                <a:spcPts val="600"/>
              </a:spcAft>
              <a:buClr>
                <a:srgbClr val="FF9900"/>
              </a:buClr>
              <a:buNone/>
            </a:pPr>
            <a:r>
              <a:rPr lang="de-DE" sz="2800" b="1" kern="0" dirty="0" smtClean="0">
                <a:solidFill>
                  <a:srgbClr val="FF3300"/>
                </a:solidFill>
                <a:latin typeface="Calibri" panose="020F0502020204030204" pitchFamily="34" charset="0"/>
              </a:rPr>
              <a:t>A</a:t>
            </a:r>
            <a:r>
              <a:rPr lang="de-DE" sz="2400" kern="0" dirty="0" smtClean="0">
                <a:latin typeface="Calibri" panose="020F0502020204030204" pitchFamily="34" charset="0"/>
              </a:rPr>
              <a:t>	Elementare Sprachanwendung</a:t>
            </a:r>
          </a:p>
          <a:p>
            <a:pPr marL="0" indent="0">
              <a:spcAft>
                <a:spcPts val="600"/>
              </a:spcAft>
              <a:buClr>
                <a:srgbClr val="FF9900"/>
              </a:buClr>
              <a:buNone/>
            </a:pPr>
            <a:r>
              <a:rPr lang="de-DE" sz="2800" b="1" kern="0" dirty="0" smtClean="0">
                <a:solidFill>
                  <a:srgbClr val="FFCC00"/>
                </a:solidFill>
                <a:latin typeface="Calibri" panose="020F0502020204030204" pitchFamily="34" charset="0"/>
              </a:rPr>
              <a:t>B</a:t>
            </a:r>
            <a:r>
              <a:rPr lang="de-DE" sz="2400" kern="0" dirty="0" smtClean="0">
                <a:latin typeface="Calibri" panose="020F0502020204030204" pitchFamily="34" charset="0"/>
              </a:rPr>
              <a:t>	Selbstständige Sprachanwendung</a:t>
            </a:r>
          </a:p>
          <a:p>
            <a:pPr marL="0" indent="0">
              <a:spcAft>
                <a:spcPts val="600"/>
              </a:spcAft>
              <a:buClr>
                <a:srgbClr val="FF9900"/>
              </a:buClr>
              <a:buNone/>
            </a:pPr>
            <a:r>
              <a:rPr lang="de-DE" sz="2800" b="1" kern="0" dirty="0" smtClean="0">
                <a:solidFill>
                  <a:srgbClr val="92D050"/>
                </a:solidFill>
                <a:latin typeface="Calibri" panose="020F0502020204030204" pitchFamily="34" charset="0"/>
              </a:rPr>
              <a:t>C</a:t>
            </a:r>
            <a:r>
              <a:rPr lang="de-DE" sz="2400" kern="0" dirty="0" smtClean="0">
                <a:latin typeface="Calibri" panose="020F0502020204030204" pitchFamily="34" charset="0"/>
              </a:rPr>
              <a:t>	Kompetente Sprachanwendung</a:t>
            </a:r>
            <a:endParaRPr lang="de-DE" sz="2400" kern="0" dirty="0">
              <a:latin typeface="Calibri" panose="020F0502020204030204" pitchFamily="34" charset="0"/>
            </a:endParaRPr>
          </a:p>
        </p:txBody>
      </p:sp>
      <p:sp>
        <p:nvSpPr>
          <p:cNvPr id="5" name="Text Box 2"/>
          <p:cNvSpPr txBox="1">
            <a:spLocks noChangeArrowheads="1"/>
          </p:cNvSpPr>
          <p:nvPr/>
        </p:nvSpPr>
        <p:spPr bwMode="auto">
          <a:xfrm>
            <a:off x="467544" y="864972"/>
            <a:ext cx="8229600" cy="97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chemeClr val="bg1">
                    <a:lumMod val="95000"/>
                  </a:schemeClr>
                </a:solidFill>
                <a:latin typeface="Calibri"/>
              </a:rPr>
              <a:t>Gesamteuropäischer Referenzrahmen für Sprache (GERS)</a:t>
            </a:r>
            <a:endParaRPr lang="de-DE" dirty="0">
              <a:solidFill>
                <a:schemeClr val="bg1">
                  <a:lumMod val="95000"/>
                </a:schemeClr>
              </a:solidFill>
              <a:latin typeface="Calibri" pitchFamily="34" charset="0"/>
              <a:cs typeface="Calibri" pitchFamily="34" charset="0"/>
            </a:endParaRPr>
          </a:p>
        </p:txBody>
      </p:sp>
    </p:spTree>
    <p:extLst>
      <p:ext uri="{BB962C8B-B14F-4D97-AF65-F5344CB8AC3E}">
        <p14:creationId xmlns:p14="http://schemas.microsoft.com/office/powerpoint/2010/main" val="4061413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67544" y="2060848"/>
            <a:ext cx="7715200" cy="12961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de-DE" sz="500" b="0" i="0" u="none" strike="noStrike" kern="1200" cap="none" spc="0" normalizeH="0" baseline="0" noProof="0" dirty="0" smtClean="0">
                <a:ln>
                  <a:noFill/>
                </a:ln>
                <a:solidFill>
                  <a:sysClr val="windowText" lastClr="000000"/>
                </a:solidFill>
                <a:effectLst/>
                <a:uLnTx/>
                <a:uFillTx/>
                <a:latin typeface="Calibri"/>
              </a:rPr>
              <a:t/>
            </a:r>
            <a:br>
              <a:rPr kumimoji="0" lang="de-DE" sz="500" b="0" i="0" u="none" strike="noStrike" kern="1200" cap="none" spc="0" normalizeH="0" baseline="0" noProof="0" dirty="0" smtClean="0">
                <a:ln>
                  <a:noFill/>
                </a:ln>
                <a:solidFill>
                  <a:sysClr val="windowText" lastClr="000000"/>
                </a:solidFill>
                <a:effectLst/>
                <a:uLnTx/>
                <a:uFillTx/>
                <a:latin typeface="Calibri"/>
              </a:rPr>
            </a:br>
            <a:endParaRPr kumimoji="0" lang="de-DE" sz="2400" b="0" i="0" u="none" strike="noStrike" kern="1200" cap="none" spc="0" normalizeH="0" baseline="0" noProof="0" dirty="0">
              <a:ln>
                <a:noFill/>
              </a:ln>
              <a:solidFill>
                <a:sysClr val="windowText" lastClr="000000"/>
              </a:solidFill>
              <a:effectLst/>
              <a:uLnTx/>
              <a:uFillTx/>
              <a:latin typeface="Calibri"/>
            </a:endParaRPr>
          </a:p>
        </p:txBody>
      </p:sp>
      <p:sp>
        <p:nvSpPr>
          <p:cNvPr id="4" name="Inhaltsplatzhalter 2"/>
          <p:cNvSpPr txBox="1">
            <a:spLocks/>
          </p:cNvSpPr>
          <p:nvPr/>
        </p:nvSpPr>
        <p:spPr>
          <a:xfrm>
            <a:off x="714400" y="2096852"/>
            <a:ext cx="7715200" cy="4212468"/>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endParaRPr lang="de-DE" sz="2400" kern="0" dirty="0"/>
          </a:p>
        </p:txBody>
      </p:sp>
      <p:sp>
        <p:nvSpPr>
          <p:cNvPr id="5" name="Text Box 2"/>
          <p:cNvSpPr txBox="1">
            <a:spLocks noChangeArrowheads="1"/>
          </p:cNvSpPr>
          <p:nvPr/>
        </p:nvSpPr>
        <p:spPr bwMode="auto">
          <a:xfrm>
            <a:off x="467544" y="864972"/>
            <a:ext cx="8229600" cy="97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chemeClr val="bg1">
                    <a:lumMod val="95000"/>
                  </a:schemeClr>
                </a:solidFill>
                <a:latin typeface="Calibri"/>
              </a:rPr>
              <a:t>Gesamteuropäischer Referenzrahmen für Sprache</a:t>
            </a:r>
            <a:endParaRPr lang="de-DE" dirty="0">
              <a:solidFill>
                <a:schemeClr val="bg1">
                  <a:lumMod val="95000"/>
                </a:schemeClr>
              </a:solidFill>
              <a:latin typeface="Calibri" pitchFamily="34" charset="0"/>
              <a:cs typeface="Calibri" pitchFamily="34" charset="0"/>
            </a:endParaRPr>
          </a:p>
        </p:txBody>
      </p:sp>
      <p:graphicFrame>
        <p:nvGraphicFramePr>
          <p:cNvPr id="12" name="Tabelle 11"/>
          <p:cNvGraphicFramePr>
            <a:graphicFrameLocks noGrp="1"/>
          </p:cNvGraphicFramePr>
          <p:nvPr>
            <p:extLst>
              <p:ext uri="{D42A27DB-BD31-4B8C-83A1-F6EECF244321}">
                <p14:modId xmlns:p14="http://schemas.microsoft.com/office/powerpoint/2010/main" val="3186167840"/>
              </p:ext>
            </p:extLst>
          </p:nvPr>
        </p:nvGraphicFramePr>
        <p:xfrm>
          <a:off x="548178" y="1980375"/>
          <a:ext cx="7920000" cy="4428000"/>
        </p:xfrm>
        <a:graphic>
          <a:graphicData uri="http://schemas.openxmlformats.org/drawingml/2006/table">
            <a:tbl>
              <a:tblPr firstRow="1" bandRow="1">
                <a:effectLst/>
                <a:tableStyleId>{5C22544A-7EE6-4342-B048-85BDC9FD1C3A}</a:tableStyleId>
              </a:tblPr>
              <a:tblGrid>
                <a:gridCol w="2640000"/>
                <a:gridCol w="2640000"/>
                <a:gridCol w="2640000"/>
              </a:tblGrid>
              <a:tr h="2198745">
                <a:tc>
                  <a:txBody>
                    <a:bodyPr/>
                    <a:lstStyle/>
                    <a:p>
                      <a:endParaRPr lang="de-DE"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de-DE"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algn="ctr"/>
                      <a:endParaRPr lang="de-DE"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r>
              <a:tr h="2229255">
                <a:tc>
                  <a:txBody>
                    <a:bodyPr/>
                    <a:lstStyle/>
                    <a:p>
                      <a:endParaRPr lang="de-DE"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de-DE"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endParaRPr lang="de-DE"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r>
            </a:tbl>
          </a:graphicData>
        </a:graphic>
      </p:graphicFrame>
      <p:sp>
        <p:nvSpPr>
          <p:cNvPr id="14" name="Textfeld 13"/>
          <p:cNvSpPr txBox="1"/>
          <p:nvPr/>
        </p:nvSpPr>
        <p:spPr>
          <a:xfrm>
            <a:off x="3185135" y="1992433"/>
            <a:ext cx="576064" cy="461665"/>
          </a:xfrm>
          <a:prstGeom prst="rect">
            <a:avLst/>
          </a:prstGeom>
          <a:solidFill>
            <a:srgbClr val="FFCC00"/>
          </a:solidFill>
          <a:ln>
            <a:solidFill>
              <a:srgbClr val="CCFFCC"/>
            </a:solidFill>
          </a:ln>
        </p:spPr>
        <p:txBody>
          <a:bodyPr wrap="square" rtlCol="0">
            <a:spAutoFit/>
          </a:bodyPr>
          <a:lstStyle/>
          <a:p>
            <a:r>
              <a:rPr lang="de-DE" b="1" dirty="0" smtClean="0">
                <a:latin typeface="Calibri" panose="020F0502020204030204" pitchFamily="34" charset="0"/>
              </a:rPr>
              <a:t>B1</a:t>
            </a:r>
            <a:endParaRPr lang="de-DE" b="1" dirty="0">
              <a:latin typeface="Calibri" panose="020F0502020204030204" pitchFamily="34" charset="0"/>
            </a:endParaRPr>
          </a:p>
        </p:txBody>
      </p:sp>
      <p:sp>
        <p:nvSpPr>
          <p:cNvPr id="15" name="Textfeld 14"/>
          <p:cNvSpPr txBox="1"/>
          <p:nvPr/>
        </p:nvSpPr>
        <p:spPr>
          <a:xfrm>
            <a:off x="548178" y="1982466"/>
            <a:ext cx="601865" cy="461665"/>
          </a:xfrm>
          <a:prstGeom prst="rect">
            <a:avLst/>
          </a:prstGeom>
          <a:solidFill>
            <a:srgbClr val="FF3300"/>
          </a:solidFill>
        </p:spPr>
        <p:txBody>
          <a:bodyPr wrap="square" rtlCol="0">
            <a:spAutoFit/>
          </a:bodyPr>
          <a:lstStyle/>
          <a:p>
            <a:r>
              <a:rPr lang="de-DE" b="1" dirty="0" smtClean="0">
                <a:latin typeface="Calibri" panose="020F0502020204030204" pitchFamily="34" charset="0"/>
              </a:rPr>
              <a:t>A1</a:t>
            </a:r>
            <a:endParaRPr lang="de-DE" b="1" dirty="0">
              <a:latin typeface="Calibri" panose="020F0502020204030204" pitchFamily="34" charset="0"/>
            </a:endParaRPr>
          </a:p>
        </p:txBody>
      </p:sp>
      <p:sp>
        <p:nvSpPr>
          <p:cNvPr id="16" name="Textfeld 15"/>
          <p:cNvSpPr txBox="1"/>
          <p:nvPr/>
        </p:nvSpPr>
        <p:spPr>
          <a:xfrm>
            <a:off x="5855734" y="2001248"/>
            <a:ext cx="576000" cy="477054"/>
          </a:xfrm>
          <a:prstGeom prst="rect">
            <a:avLst/>
          </a:prstGeom>
          <a:solidFill>
            <a:srgbClr val="92D050"/>
          </a:solidFill>
        </p:spPr>
        <p:txBody>
          <a:bodyPr wrap="square" rtlCol="0">
            <a:spAutoFit/>
          </a:bodyPr>
          <a:lstStyle/>
          <a:p>
            <a:pPr algn="ctr"/>
            <a:r>
              <a:rPr lang="de-DE" sz="2500" dirty="0" smtClean="0">
                <a:latin typeface="Calibri" panose="020F0502020204030204" pitchFamily="34" charset="0"/>
              </a:rPr>
              <a:t> </a:t>
            </a:r>
            <a:r>
              <a:rPr lang="de-DE" b="1" dirty="0" smtClean="0">
                <a:latin typeface="Calibri" panose="020F0502020204030204" pitchFamily="34" charset="0"/>
              </a:rPr>
              <a:t>C1</a:t>
            </a:r>
            <a:endParaRPr lang="de-DE" sz="2500" b="1" dirty="0">
              <a:latin typeface="Calibri" panose="020F0502020204030204" pitchFamily="34" charset="0"/>
            </a:endParaRPr>
          </a:p>
        </p:txBody>
      </p:sp>
      <p:sp>
        <p:nvSpPr>
          <p:cNvPr id="19" name="Textfeld 18"/>
          <p:cNvSpPr txBox="1"/>
          <p:nvPr/>
        </p:nvSpPr>
        <p:spPr>
          <a:xfrm>
            <a:off x="5855734" y="4203086"/>
            <a:ext cx="503664" cy="461665"/>
          </a:xfrm>
          <a:prstGeom prst="rect">
            <a:avLst/>
          </a:prstGeom>
          <a:solidFill>
            <a:srgbClr val="92D050"/>
          </a:solidFill>
        </p:spPr>
        <p:txBody>
          <a:bodyPr wrap="none" rtlCol="0">
            <a:spAutoFit/>
          </a:bodyPr>
          <a:lstStyle/>
          <a:p>
            <a:r>
              <a:rPr lang="de-DE" b="1" dirty="0" smtClean="0">
                <a:latin typeface="Calibri" panose="020F0502020204030204" pitchFamily="34" charset="0"/>
              </a:rPr>
              <a:t>C2</a:t>
            </a:r>
            <a:endParaRPr lang="de-DE" b="1" dirty="0">
              <a:latin typeface="Calibri" panose="020F0502020204030204" pitchFamily="34" charset="0"/>
            </a:endParaRPr>
          </a:p>
        </p:txBody>
      </p:sp>
      <p:sp>
        <p:nvSpPr>
          <p:cNvPr id="20" name="Textfeld 19"/>
          <p:cNvSpPr txBox="1"/>
          <p:nvPr/>
        </p:nvSpPr>
        <p:spPr>
          <a:xfrm>
            <a:off x="568433" y="4177939"/>
            <a:ext cx="601865" cy="461665"/>
          </a:xfrm>
          <a:prstGeom prst="rect">
            <a:avLst/>
          </a:prstGeom>
          <a:solidFill>
            <a:srgbClr val="FF3300"/>
          </a:solidFill>
        </p:spPr>
        <p:txBody>
          <a:bodyPr wrap="square" rtlCol="0">
            <a:spAutoFit/>
          </a:bodyPr>
          <a:lstStyle/>
          <a:p>
            <a:r>
              <a:rPr lang="de-DE" b="1" dirty="0" smtClean="0">
                <a:latin typeface="Calibri" panose="020F0502020204030204" pitchFamily="34" charset="0"/>
              </a:rPr>
              <a:t>A2</a:t>
            </a:r>
            <a:endParaRPr lang="de-DE" b="1" dirty="0">
              <a:latin typeface="Calibri" panose="020F0502020204030204" pitchFamily="34" charset="0"/>
            </a:endParaRPr>
          </a:p>
        </p:txBody>
      </p:sp>
      <p:sp>
        <p:nvSpPr>
          <p:cNvPr id="2" name="Textfeld 1"/>
          <p:cNvSpPr txBox="1"/>
          <p:nvPr/>
        </p:nvSpPr>
        <p:spPr>
          <a:xfrm>
            <a:off x="3185135" y="4203086"/>
            <a:ext cx="513282" cy="461665"/>
          </a:xfrm>
          <a:prstGeom prst="rect">
            <a:avLst/>
          </a:prstGeom>
          <a:solidFill>
            <a:srgbClr val="FFCC00"/>
          </a:solidFill>
        </p:spPr>
        <p:txBody>
          <a:bodyPr wrap="none" rtlCol="0">
            <a:spAutoFit/>
          </a:bodyPr>
          <a:lstStyle/>
          <a:p>
            <a:r>
              <a:rPr lang="de-DE" b="1" dirty="0" smtClean="0">
                <a:latin typeface="Calibri" panose="020F0502020204030204" pitchFamily="34" charset="0"/>
              </a:rPr>
              <a:t>B2</a:t>
            </a:r>
            <a:endParaRPr lang="de-DE" b="1" dirty="0">
              <a:latin typeface="Calibri" panose="020F0502020204030204" pitchFamily="34" charset="0"/>
            </a:endParaRPr>
          </a:p>
        </p:txBody>
      </p:sp>
      <p:sp>
        <p:nvSpPr>
          <p:cNvPr id="6" name="Textfeld 5"/>
          <p:cNvSpPr txBox="1"/>
          <p:nvPr/>
        </p:nvSpPr>
        <p:spPr>
          <a:xfrm>
            <a:off x="580900" y="2444131"/>
            <a:ext cx="2714846" cy="1733808"/>
          </a:xfrm>
          <a:prstGeom prst="rect">
            <a:avLst/>
          </a:prstGeom>
          <a:noFill/>
        </p:spPr>
        <p:txBody>
          <a:bodyPr wrap="none" rtlCol="0">
            <a:spAutoFit/>
          </a:bodyPr>
          <a:lstStyle/>
          <a:p>
            <a:pPr>
              <a:spcAft>
                <a:spcPts val="400"/>
              </a:spcAft>
            </a:pPr>
            <a:r>
              <a:rPr lang="de-DE" sz="2000" dirty="0" smtClean="0">
                <a:latin typeface="Calibri" panose="020F0502020204030204" pitchFamily="34" charset="0"/>
              </a:rPr>
              <a:t>einzelne, ganz einfache, </a:t>
            </a:r>
            <a:br>
              <a:rPr lang="de-DE" sz="2000" dirty="0" smtClean="0">
                <a:latin typeface="Calibri" panose="020F0502020204030204" pitchFamily="34" charset="0"/>
              </a:rPr>
            </a:br>
            <a:r>
              <a:rPr lang="de-DE" sz="2000" dirty="0" smtClean="0">
                <a:latin typeface="Calibri" panose="020F0502020204030204" pitchFamily="34" charset="0"/>
              </a:rPr>
              <a:t>kurze Sätze</a:t>
            </a:r>
          </a:p>
          <a:p>
            <a:pPr>
              <a:spcAft>
                <a:spcPts val="400"/>
              </a:spcAft>
            </a:pPr>
            <a:r>
              <a:rPr lang="de-DE" sz="2000" dirty="0" smtClean="0">
                <a:latin typeface="Calibri" panose="020F0502020204030204" pitchFamily="34" charset="0"/>
              </a:rPr>
              <a:t>vertraute Wörter</a:t>
            </a:r>
          </a:p>
          <a:p>
            <a:r>
              <a:rPr lang="de-DE" sz="2000" dirty="0" smtClean="0">
                <a:latin typeface="Calibri" panose="020F0502020204030204" pitchFamily="34" charset="0"/>
              </a:rPr>
              <a:t>unmittelbarer</a:t>
            </a:r>
          </a:p>
          <a:p>
            <a:r>
              <a:rPr lang="de-DE" sz="2000" dirty="0" smtClean="0">
                <a:latin typeface="Calibri" panose="020F0502020204030204" pitchFamily="34" charset="0"/>
              </a:rPr>
              <a:t>Lebensweltbezug</a:t>
            </a:r>
            <a:endParaRPr lang="de-DE" sz="2000" dirty="0">
              <a:latin typeface="Calibri" panose="020F0502020204030204" pitchFamily="34" charset="0"/>
            </a:endParaRPr>
          </a:p>
        </p:txBody>
      </p:sp>
      <p:sp>
        <p:nvSpPr>
          <p:cNvPr id="7" name="Textfeld 6"/>
          <p:cNvSpPr txBox="1"/>
          <p:nvPr/>
        </p:nvSpPr>
        <p:spPr>
          <a:xfrm>
            <a:off x="580900" y="4636755"/>
            <a:ext cx="2200154" cy="1426031"/>
          </a:xfrm>
          <a:prstGeom prst="rect">
            <a:avLst/>
          </a:prstGeom>
          <a:noFill/>
        </p:spPr>
        <p:txBody>
          <a:bodyPr wrap="none" rtlCol="0">
            <a:spAutoFit/>
          </a:bodyPr>
          <a:lstStyle/>
          <a:p>
            <a:pPr>
              <a:spcAft>
                <a:spcPts val="400"/>
              </a:spcAft>
            </a:pPr>
            <a:r>
              <a:rPr lang="de-DE" sz="2000" dirty="0" smtClean="0">
                <a:latin typeface="Calibri" panose="020F0502020204030204" pitchFamily="34" charset="0"/>
              </a:rPr>
              <a:t>einfache Sätze</a:t>
            </a:r>
          </a:p>
          <a:p>
            <a:pPr>
              <a:spcAft>
                <a:spcPts val="400"/>
              </a:spcAft>
            </a:pPr>
            <a:r>
              <a:rPr lang="de-DE" sz="2000" dirty="0" smtClean="0">
                <a:latin typeface="Calibri" panose="020F0502020204030204" pitchFamily="34" charset="0"/>
              </a:rPr>
              <a:t>häufig verwendete </a:t>
            </a:r>
            <a:br>
              <a:rPr lang="de-DE" sz="2000" dirty="0" smtClean="0">
                <a:latin typeface="Calibri" panose="020F0502020204030204" pitchFamily="34" charset="0"/>
              </a:rPr>
            </a:br>
            <a:r>
              <a:rPr lang="de-DE" sz="2000" dirty="0" smtClean="0">
                <a:latin typeface="Calibri" panose="020F0502020204030204" pitchFamily="34" charset="0"/>
              </a:rPr>
              <a:t>Ausdrücke</a:t>
            </a:r>
          </a:p>
          <a:p>
            <a:pPr>
              <a:spcAft>
                <a:spcPts val="400"/>
              </a:spcAft>
            </a:pPr>
            <a:r>
              <a:rPr lang="de-DE" sz="2000" dirty="0" smtClean="0">
                <a:latin typeface="Calibri" panose="020F0502020204030204" pitchFamily="34" charset="0"/>
              </a:rPr>
              <a:t>vertraute Themen</a:t>
            </a:r>
            <a:endParaRPr lang="de-DE" sz="2000" dirty="0">
              <a:latin typeface="Calibri" panose="020F0502020204030204" pitchFamily="34" charset="0"/>
            </a:endParaRPr>
          </a:p>
        </p:txBody>
      </p:sp>
      <p:sp>
        <p:nvSpPr>
          <p:cNvPr id="8" name="Textfeld 7"/>
          <p:cNvSpPr txBox="1"/>
          <p:nvPr/>
        </p:nvSpPr>
        <p:spPr>
          <a:xfrm>
            <a:off x="3222531" y="2454098"/>
            <a:ext cx="1939249" cy="1323439"/>
          </a:xfrm>
          <a:prstGeom prst="rect">
            <a:avLst/>
          </a:prstGeom>
          <a:noFill/>
        </p:spPr>
        <p:txBody>
          <a:bodyPr wrap="none" rtlCol="0">
            <a:spAutoFit/>
          </a:bodyPr>
          <a:lstStyle/>
          <a:p>
            <a:r>
              <a:rPr lang="de-DE" sz="2000" dirty="0" smtClean="0">
                <a:latin typeface="Calibri" panose="020F0502020204030204" pitchFamily="34" charset="0"/>
              </a:rPr>
              <a:t>kurze Texte bei</a:t>
            </a:r>
            <a:br>
              <a:rPr lang="de-DE" sz="2000" dirty="0" smtClean="0">
                <a:latin typeface="Calibri" panose="020F0502020204030204" pitchFamily="34" charset="0"/>
              </a:rPr>
            </a:br>
            <a:r>
              <a:rPr lang="de-DE" sz="2000" dirty="0" smtClean="0">
                <a:latin typeface="Calibri" panose="020F0502020204030204" pitchFamily="34" charset="0"/>
              </a:rPr>
              <a:t>Verwendung </a:t>
            </a:r>
            <a:br>
              <a:rPr lang="de-DE" sz="2000" dirty="0" smtClean="0">
                <a:latin typeface="Calibri" panose="020F0502020204030204" pitchFamily="34" charset="0"/>
              </a:rPr>
            </a:br>
            <a:r>
              <a:rPr lang="de-DE" sz="2000" dirty="0" smtClean="0">
                <a:latin typeface="Calibri" panose="020F0502020204030204" pitchFamily="34" charset="0"/>
              </a:rPr>
              <a:t>klarer</a:t>
            </a:r>
            <a:br>
              <a:rPr lang="de-DE" sz="2000" dirty="0" smtClean="0">
                <a:latin typeface="Calibri" panose="020F0502020204030204" pitchFamily="34" charset="0"/>
              </a:rPr>
            </a:br>
            <a:r>
              <a:rPr lang="de-DE" sz="2000" dirty="0" smtClean="0">
                <a:latin typeface="Calibri" panose="020F0502020204030204" pitchFamily="34" charset="0"/>
              </a:rPr>
              <a:t>Standardsprache</a:t>
            </a:r>
            <a:endParaRPr lang="de-DE" sz="2000" dirty="0">
              <a:latin typeface="Calibri" panose="020F0502020204030204" pitchFamily="34" charset="0"/>
            </a:endParaRPr>
          </a:p>
        </p:txBody>
      </p:sp>
      <p:sp>
        <p:nvSpPr>
          <p:cNvPr id="9" name="Textfeld 8"/>
          <p:cNvSpPr txBox="1"/>
          <p:nvPr/>
        </p:nvSpPr>
        <p:spPr>
          <a:xfrm>
            <a:off x="3203609" y="4664751"/>
            <a:ext cx="2409442" cy="2092881"/>
          </a:xfrm>
          <a:prstGeom prst="rect">
            <a:avLst/>
          </a:prstGeom>
          <a:noFill/>
        </p:spPr>
        <p:txBody>
          <a:bodyPr wrap="none" rtlCol="0">
            <a:spAutoFit/>
          </a:bodyPr>
          <a:lstStyle/>
          <a:p>
            <a:pPr>
              <a:spcAft>
                <a:spcPts val="400"/>
              </a:spcAft>
            </a:pPr>
            <a:r>
              <a:rPr lang="de-DE" sz="2000" dirty="0" smtClean="0">
                <a:latin typeface="Calibri" panose="020F0502020204030204" pitchFamily="34" charset="0"/>
              </a:rPr>
              <a:t>komplexe Texte </a:t>
            </a:r>
            <a:br>
              <a:rPr lang="de-DE" sz="2000" dirty="0" smtClean="0">
                <a:latin typeface="Calibri" panose="020F0502020204030204" pitchFamily="34" charset="0"/>
              </a:rPr>
            </a:br>
            <a:r>
              <a:rPr lang="de-DE" sz="2000" dirty="0" smtClean="0">
                <a:latin typeface="Calibri" panose="020F0502020204030204" pitchFamily="34" charset="0"/>
              </a:rPr>
              <a:t>und abstrakte Inhalte</a:t>
            </a:r>
          </a:p>
          <a:p>
            <a:pPr>
              <a:spcAft>
                <a:spcPts val="400"/>
              </a:spcAft>
            </a:pPr>
            <a:r>
              <a:rPr lang="de-DE" sz="2000" dirty="0" smtClean="0">
                <a:latin typeface="Calibri" panose="020F0502020204030204" pitchFamily="34" charset="0"/>
              </a:rPr>
              <a:t>Fachtexte im </a:t>
            </a:r>
            <a:br>
              <a:rPr lang="de-DE" sz="2000" dirty="0" smtClean="0">
                <a:latin typeface="Calibri" panose="020F0502020204030204" pitchFamily="34" charset="0"/>
              </a:rPr>
            </a:br>
            <a:r>
              <a:rPr lang="de-DE" sz="2000" dirty="0" smtClean="0">
                <a:latin typeface="Calibri" panose="020F0502020204030204" pitchFamily="34" charset="0"/>
              </a:rPr>
              <a:t>eigenen Gebiet</a:t>
            </a:r>
          </a:p>
          <a:p>
            <a:pPr>
              <a:spcAft>
                <a:spcPts val="400"/>
              </a:spcAft>
            </a:pPr>
            <a:endParaRPr lang="de-DE" sz="2000" dirty="0" smtClean="0">
              <a:latin typeface="Calibri" panose="020F0502020204030204" pitchFamily="34" charset="0"/>
            </a:endParaRPr>
          </a:p>
          <a:p>
            <a:endParaRPr lang="de-DE" sz="2000" dirty="0">
              <a:latin typeface="Calibri" panose="020F0502020204030204" pitchFamily="34" charset="0"/>
            </a:endParaRPr>
          </a:p>
        </p:txBody>
      </p:sp>
      <p:sp>
        <p:nvSpPr>
          <p:cNvPr id="10" name="Textfeld 9"/>
          <p:cNvSpPr txBox="1"/>
          <p:nvPr/>
        </p:nvSpPr>
        <p:spPr>
          <a:xfrm>
            <a:off x="5859780" y="2478087"/>
            <a:ext cx="2035109" cy="1476000"/>
          </a:xfrm>
          <a:prstGeom prst="rect">
            <a:avLst/>
          </a:prstGeom>
          <a:noFill/>
        </p:spPr>
        <p:txBody>
          <a:bodyPr wrap="none" rtlCol="0">
            <a:spAutoFit/>
          </a:bodyPr>
          <a:lstStyle/>
          <a:p>
            <a:pPr>
              <a:spcAft>
                <a:spcPts val="400"/>
              </a:spcAft>
            </a:pPr>
            <a:r>
              <a:rPr lang="de-DE" sz="2000" dirty="0" smtClean="0">
                <a:latin typeface="Calibri" panose="020F0502020204030204" pitchFamily="34" charset="0"/>
              </a:rPr>
              <a:t>breites Spektrum </a:t>
            </a:r>
            <a:br>
              <a:rPr lang="de-DE" sz="2000" dirty="0" smtClean="0">
                <a:latin typeface="Calibri" panose="020F0502020204030204" pitchFamily="34" charset="0"/>
              </a:rPr>
            </a:br>
            <a:r>
              <a:rPr lang="de-DE" sz="2000" dirty="0" smtClean="0">
                <a:latin typeface="Calibri" panose="020F0502020204030204" pitchFamily="34" charset="0"/>
              </a:rPr>
              <a:t>auch komplexer </a:t>
            </a:r>
            <a:br>
              <a:rPr lang="de-DE" sz="2000" dirty="0" smtClean="0">
                <a:latin typeface="Calibri" panose="020F0502020204030204" pitchFamily="34" charset="0"/>
              </a:rPr>
            </a:br>
            <a:r>
              <a:rPr lang="de-DE" sz="2000" dirty="0" smtClean="0">
                <a:latin typeface="Calibri" panose="020F0502020204030204" pitchFamily="34" charset="0"/>
              </a:rPr>
              <a:t>Sachinhalte</a:t>
            </a:r>
          </a:p>
          <a:p>
            <a:pPr>
              <a:spcAft>
                <a:spcPts val="400"/>
              </a:spcAft>
            </a:pPr>
            <a:endParaRPr lang="de-DE" sz="2000" dirty="0" smtClean="0">
              <a:latin typeface="Calibri" panose="020F0502020204030204" pitchFamily="34" charset="0"/>
            </a:endParaRPr>
          </a:p>
          <a:p>
            <a:pPr>
              <a:spcAft>
                <a:spcPts val="400"/>
              </a:spcAft>
            </a:pPr>
            <a:endParaRPr lang="de-DE" sz="2000" dirty="0" smtClean="0">
              <a:latin typeface="Calibri" panose="020F0502020204030204" pitchFamily="34" charset="0"/>
            </a:endParaRPr>
          </a:p>
          <a:p>
            <a:pPr>
              <a:spcAft>
                <a:spcPts val="400"/>
              </a:spcAft>
            </a:pPr>
            <a:endParaRPr lang="de-DE" sz="2000" dirty="0">
              <a:latin typeface="Calibri" panose="020F0502020204030204" pitchFamily="34" charset="0"/>
            </a:endParaRPr>
          </a:p>
        </p:txBody>
      </p:sp>
      <p:sp>
        <p:nvSpPr>
          <p:cNvPr id="11" name="Textfeld 10"/>
          <p:cNvSpPr txBox="1"/>
          <p:nvPr/>
        </p:nvSpPr>
        <p:spPr>
          <a:xfrm>
            <a:off x="5855734" y="4658351"/>
            <a:ext cx="1236546" cy="707886"/>
          </a:xfrm>
          <a:prstGeom prst="rect">
            <a:avLst/>
          </a:prstGeom>
          <a:noFill/>
        </p:spPr>
        <p:txBody>
          <a:bodyPr wrap="square" rtlCol="0">
            <a:spAutoFit/>
          </a:bodyPr>
          <a:lstStyle/>
          <a:p>
            <a:r>
              <a:rPr lang="de-DE" sz="2000" dirty="0" smtClean="0">
                <a:latin typeface="Calibri" panose="020F0502020204030204" pitchFamily="34" charset="0"/>
              </a:rPr>
              <a:t>praktisch</a:t>
            </a:r>
            <a:br>
              <a:rPr lang="de-DE" sz="2000" dirty="0" smtClean="0">
                <a:latin typeface="Calibri" panose="020F0502020204030204" pitchFamily="34" charset="0"/>
              </a:rPr>
            </a:br>
            <a:r>
              <a:rPr lang="de-DE" sz="2000" dirty="0" smtClean="0">
                <a:latin typeface="Calibri" panose="020F0502020204030204" pitchFamily="34" charset="0"/>
              </a:rPr>
              <a:t>alles</a:t>
            </a:r>
            <a:endParaRPr lang="de-DE" sz="2000" dirty="0">
              <a:latin typeface="Calibri" panose="020F0502020204030204" pitchFamily="34" charset="0"/>
            </a:endParaRPr>
          </a:p>
        </p:txBody>
      </p:sp>
    </p:spTree>
    <p:extLst>
      <p:ext uri="{BB962C8B-B14F-4D97-AF65-F5344CB8AC3E}">
        <p14:creationId xmlns:p14="http://schemas.microsoft.com/office/powerpoint/2010/main" val="4242230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467544" y="2060848"/>
            <a:ext cx="7715200" cy="12961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de-DE" sz="500" b="0" i="0" u="none" strike="noStrike" kern="1200" cap="none" spc="0" normalizeH="0" baseline="0" noProof="0" dirty="0" smtClean="0">
                <a:ln>
                  <a:noFill/>
                </a:ln>
                <a:solidFill>
                  <a:sysClr val="windowText" lastClr="000000"/>
                </a:solidFill>
                <a:effectLst/>
                <a:uLnTx/>
                <a:uFillTx/>
                <a:latin typeface="Calibri"/>
              </a:rPr>
              <a:t/>
            </a:r>
            <a:br>
              <a:rPr kumimoji="0" lang="de-DE" sz="500" b="0" i="0" u="none" strike="noStrike" kern="1200" cap="none" spc="0" normalizeH="0" baseline="0" noProof="0" dirty="0" smtClean="0">
                <a:ln>
                  <a:noFill/>
                </a:ln>
                <a:solidFill>
                  <a:sysClr val="windowText" lastClr="000000"/>
                </a:solidFill>
                <a:effectLst/>
                <a:uLnTx/>
                <a:uFillTx/>
                <a:latin typeface="Calibri"/>
              </a:rPr>
            </a:br>
            <a:r>
              <a:rPr kumimoji="0" lang="de-DE" sz="2400" b="0" i="0" u="none" strike="noStrike" kern="1200" cap="none" spc="0" normalizeH="0" baseline="0" noProof="0" dirty="0" err="1" smtClean="0">
                <a:ln>
                  <a:noFill/>
                </a:ln>
                <a:solidFill>
                  <a:sysClr val="windowText" lastClr="000000"/>
                </a:solidFill>
                <a:effectLst/>
                <a:uLnTx/>
                <a:uFillTx/>
                <a:latin typeface="Calibri"/>
              </a:rPr>
              <a:t>Literalität</a:t>
            </a:r>
            <a:r>
              <a:rPr kumimoji="0" lang="de-DE" sz="2400" b="0" i="0" u="none" strike="noStrike" kern="1200" cap="none" spc="0" normalizeH="0" baseline="0" noProof="0" dirty="0" smtClean="0">
                <a:ln>
                  <a:noFill/>
                </a:ln>
                <a:solidFill>
                  <a:sysClr val="windowText" lastClr="000000"/>
                </a:solidFill>
                <a:effectLst/>
                <a:uLnTx/>
                <a:uFillTx/>
                <a:latin typeface="Calibri"/>
              </a:rPr>
              <a:t> von Erwachsenen auf dem unteren Kompetenzniveau, Universität Hamburg, 2013</a:t>
            </a:r>
            <a:endParaRPr kumimoji="0" lang="de-DE" sz="2400" b="0" i="0" u="none" strike="noStrike" kern="1200" cap="none" spc="0" normalizeH="0" baseline="0" noProof="0" dirty="0">
              <a:ln>
                <a:noFill/>
              </a:ln>
              <a:solidFill>
                <a:sysClr val="windowText" lastClr="000000"/>
              </a:solidFill>
              <a:effectLst/>
              <a:uLnTx/>
              <a:uFillTx/>
              <a:latin typeface="Calibri"/>
            </a:endParaRPr>
          </a:p>
        </p:txBody>
      </p:sp>
      <p:sp>
        <p:nvSpPr>
          <p:cNvPr id="4" name="Inhaltsplatzhalter 2"/>
          <p:cNvSpPr txBox="1">
            <a:spLocks/>
          </p:cNvSpPr>
          <p:nvPr/>
        </p:nvSpPr>
        <p:spPr>
          <a:xfrm>
            <a:off x="486195" y="3543850"/>
            <a:ext cx="7715200" cy="2952328"/>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fontAlgn="auto" hangingPunct="1">
              <a:spcBef>
                <a:spcPct val="0"/>
              </a:spcBef>
              <a:spcAft>
                <a:spcPts val="1200"/>
              </a:spcAft>
              <a:buClr>
                <a:srgbClr val="FCA019"/>
              </a:buClr>
              <a:buFont typeface="Aharoni" panose="02010803020104030203" pitchFamily="2" charset="-79"/>
              <a:buChar char="l"/>
              <a:defRPr/>
            </a:pPr>
            <a:r>
              <a:rPr lang="de-DE" sz="2400" kern="0" dirty="0">
                <a:latin typeface="Calibri" panose="020F0502020204030204" pitchFamily="34" charset="0"/>
              </a:rPr>
              <a:t>7,5 Millionen Deutsche können nicht richtig lesen und </a:t>
            </a:r>
            <a:r>
              <a:rPr lang="de-DE" sz="2400" kern="0" dirty="0" smtClean="0">
                <a:latin typeface="Calibri" panose="020F0502020204030204" pitchFamily="34" charset="0"/>
              </a:rPr>
              <a:t>schreiben</a:t>
            </a:r>
          </a:p>
          <a:p>
            <a:pPr eaLnBrk="1" fontAlgn="auto" hangingPunct="1">
              <a:spcBef>
                <a:spcPct val="0"/>
              </a:spcBef>
              <a:spcAft>
                <a:spcPts val="1200"/>
              </a:spcAft>
              <a:buClr>
                <a:srgbClr val="FCA019"/>
              </a:buClr>
              <a:buFont typeface="Aharoni" panose="02010803020104030203" pitchFamily="2" charset="-79"/>
              <a:buChar char="l"/>
              <a:defRPr/>
            </a:pPr>
            <a:r>
              <a:rPr lang="de-DE" sz="2400" kern="0" dirty="0">
                <a:latin typeface="Calibri" panose="020F0502020204030204" pitchFamily="34" charset="0"/>
              </a:rPr>
              <a:t>13 Millionen Deutsche schreiben fehlerhaft selbst bei gebräuchlichen Wörtern</a:t>
            </a:r>
          </a:p>
          <a:p>
            <a:pPr eaLnBrk="1" fontAlgn="auto" hangingPunct="1">
              <a:spcBef>
                <a:spcPct val="0"/>
              </a:spcBef>
              <a:spcAft>
                <a:spcPts val="1200"/>
              </a:spcAft>
              <a:buClr>
                <a:srgbClr val="FCA019"/>
              </a:buClr>
              <a:buFont typeface="Aharoni" panose="02010803020104030203" pitchFamily="2" charset="-79"/>
              <a:buChar char="l"/>
              <a:defRPr/>
            </a:pPr>
            <a:r>
              <a:rPr lang="de-DE" sz="2400" kern="0" dirty="0" smtClean="0">
                <a:latin typeface="Calibri" panose="020F0502020204030204" pitchFamily="34" charset="0"/>
              </a:rPr>
              <a:t>14 % der erwerbsfähigen Bevölkerung sind funktionale Analphabeten </a:t>
            </a:r>
          </a:p>
          <a:p>
            <a:pPr marL="0" indent="0">
              <a:buFontTx/>
              <a:buNone/>
            </a:pPr>
            <a:endParaRPr lang="de-DE" sz="2400" kern="0" dirty="0"/>
          </a:p>
        </p:txBody>
      </p:sp>
      <p:sp>
        <p:nvSpPr>
          <p:cNvPr id="5" name="Text Box 2"/>
          <p:cNvSpPr txBox="1">
            <a:spLocks noChangeArrowheads="1"/>
          </p:cNvSpPr>
          <p:nvPr/>
        </p:nvSpPr>
        <p:spPr bwMode="auto">
          <a:xfrm>
            <a:off x="467544" y="864972"/>
            <a:ext cx="8229600" cy="97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a:solidFill>
                  <a:schemeClr val="bg1">
                    <a:lumMod val="95000"/>
                  </a:schemeClr>
                </a:solidFill>
                <a:latin typeface="Calibri"/>
              </a:rPr>
              <a:t>Level-</a:t>
            </a:r>
            <a:r>
              <a:rPr lang="de-DE" dirty="0" err="1">
                <a:solidFill>
                  <a:schemeClr val="bg1">
                    <a:lumMod val="95000"/>
                  </a:schemeClr>
                </a:solidFill>
                <a:latin typeface="Calibri"/>
              </a:rPr>
              <a:t>One</a:t>
            </a:r>
            <a:r>
              <a:rPr lang="de-DE" dirty="0">
                <a:solidFill>
                  <a:schemeClr val="bg1">
                    <a:lumMod val="95000"/>
                  </a:schemeClr>
                </a:solidFill>
                <a:latin typeface="Calibri"/>
              </a:rPr>
              <a:t> Studie</a:t>
            </a:r>
            <a:endParaRPr lang="de-DE" dirty="0">
              <a:solidFill>
                <a:schemeClr val="bg1">
                  <a:lumMod val="95000"/>
                </a:schemeClr>
              </a:solidFill>
              <a:latin typeface="Calibri" pitchFamily="34" charset="0"/>
              <a:cs typeface="Calibri" pitchFamily="34" charset="0"/>
            </a:endParaRPr>
          </a:p>
        </p:txBody>
      </p:sp>
    </p:spTree>
    <p:extLst>
      <p:ext uri="{BB962C8B-B14F-4D97-AF65-F5344CB8AC3E}">
        <p14:creationId xmlns:p14="http://schemas.microsoft.com/office/powerpoint/2010/main" val="3637973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4294967295"/>
          </p:nvPr>
        </p:nvSpPr>
        <p:spPr bwMode="auto">
          <a:xfrm>
            <a:off x="1115616" y="2276872"/>
            <a:ext cx="7416824" cy="367240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lnSpc>
                <a:spcPct val="110000"/>
              </a:lnSpc>
              <a:buNone/>
            </a:pPr>
            <a:endParaRPr lang="de-DE" sz="2400" dirty="0">
              <a:solidFill>
                <a:schemeClr val="bg1">
                  <a:lumMod val="65000"/>
                </a:schemeClr>
              </a:solidFill>
              <a:latin typeface="Calibri" pitchFamily="34" charset="0"/>
              <a:cs typeface="Calibri" pitchFamily="34" charset="0"/>
            </a:endParaRPr>
          </a:p>
        </p:txBody>
      </p:sp>
      <p:sp>
        <p:nvSpPr>
          <p:cNvPr id="10243" name="Text Box 2"/>
          <p:cNvSpPr txBox="1">
            <a:spLocks noChangeArrowheads="1"/>
          </p:cNvSpPr>
          <p:nvPr/>
        </p:nvSpPr>
        <p:spPr bwMode="auto">
          <a:xfrm>
            <a:off x="467544" y="864972"/>
            <a:ext cx="8229600" cy="97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de-DE" dirty="0" smtClean="0">
                <a:solidFill>
                  <a:schemeClr val="bg1"/>
                </a:solidFill>
                <a:latin typeface="Calibri" pitchFamily="34" charset="0"/>
                <a:cs typeface="Calibri" pitchFamily="34" charset="0"/>
              </a:rPr>
              <a:t>Level-</a:t>
            </a:r>
            <a:r>
              <a:rPr lang="de-DE" dirty="0" err="1" smtClean="0">
                <a:solidFill>
                  <a:schemeClr val="bg1"/>
                </a:solidFill>
                <a:latin typeface="Calibri" pitchFamily="34" charset="0"/>
                <a:cs typeface="Calibri" pitchFamily="34" charset="0"/>
              </a:rPr>
              <a:t>one</a:t>
            </a:r>
            <a:r>
              <a:rPr lang="de-DE" dirty="0" smtClean="0">
                <a:solidFill>
                  <a:schemeClr val="bg1"/>
                </a:solidFill>
                <a:latin typeface="Calibri" pitchFamily="34" charset="0"/>
                <a:cs typeface="Calibri" pitchFamily="34" charset="0"/>
              </a:rPr>
              <a:t>-Studie</a:t>
            </a:r>
            <a:endParaRPr lang="de-DE" dirty="0">
              <a:solidFill>
                <a:schemeClr val="bg1"/>
              </a:solidFill>
              <a:latin typeface="Calibri" pitchFamily="34" charset="0"/>
              <a:cs typeface="Calibri" pitchFamily="34" charset="0"/>
            </a:endParaRPr>
          </a:p>
        </p:txBody>
      </p:sp>
      <p:graphicFrame>
        <p:nvGraphicFramePr>
          <p:cNvPr id="4" name="Diagramm 3"/>
          <p:cNvGraphicFramePr/>
          <p:nvPr>
            <p:extLst>
              <p:ext uri="{D42A27DB-BD31-4B8C-83A1-F6EECF244321}">
                <p14:modId xmlns:p14="http://schemas.microsoft.com/office/powerpoint/2010/main" val="480319069"/>
              </p:ext>
            </p:extLst>
          </p:nvPr>
        </p:nvGraphicFramePr>
        <p:xfrm>
          <a:off x="1619672" y="2564904"/>
          <a:ext cx="5486400" cy="32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14749576"/>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0</TotalTime>
  <Words>1071</Words>
  <Application>Microsoft Office PowerPoint</Application>
  <PresentationFormat>Bildschirmpräsentation (4:3)</PresentationFormat>
  <Paragraphs>264</Paragraphs>
  <Slides>30</Slides>
  <Notes>30</Notes>
  <HiddenSlides>0</HiddenSlides>
  <MMClips>0</MMClips>
  <ScaleCrop>false</ScaleCrop>
  <HeadingPairs>
    <vt:vector size="4" baseType="variant">
      <vt:variant>
        <vt:lpstr>Design</vt:lpstr>
      </vt:variant>
      <vt:variant>
        <vt:i4>1</vt:i4>
      </vt:variant>
      <vt:variant>
        <vt:lpstr>Folientitel</vt:lpstr>
      </vt:variant>
      <vt:variant>
        <vt:i4>30</vt:i4>
      </vt:variant>
    </vt:vector>
  </HeadingPairs>
  <TitlesOfParts>
    <vt:vector size="31" baseType="lpstr">
      <vt:lpstr>Standarddesign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Nutzer</dc:creator>
  <cp:lastModifiedBy>HSZG</cp:lastModifiedBy>
  <cp:revision>390</cp:revision>
  <cp:lastPrinted>2016-10-18T08:23:52Z</cp:lastPrinted>
  <dcterms:modified xsi:type="dcterms:W3CDTF">2016-10-21T07:26:48Z</dcterms:modified>
</cp:coreProperties>
</file>