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2" r:id="rId4"/>
    <p:sldId id="263" r:id="rId5"/>
    <p:sldId id="265" r:id="rId6"/>
    <p:sldId id="267" r:id="rId7"/>
    <p:sldId id="275" r:id="rId8"/>
    <p:sldId id="260" r:id="rId9"/>
    <p:sldId id="273" r:id="rId10"/>
    <p:sldId id="277" r:id="rId11"/>
    <p:sldId id="270" r:id="rId12"/>
    <p:sldId id="276" r:id="rId13"/>
    <p:sldId id="274" r:id="rId14"/>
    <p:sldId id="261" r:id="rId15"/>
    <p:sldId id="259" r:id="rId16"/>
    <p:sldId id="272" r:id="rId17"/>
    <p:sldId id="269" r:id="rId18"/>
    <p:sldId id="268" r:id="rId1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559" autoAdjust="0"/>
  </p:normalViewPr>
  <p:slideViewPr>
    <p:cSldViewPr snapToGrid="0">
      <p:cViewPr varScale="1">
        <p:scale>
          <a:sx n="61" d="100"/>
          <a:sy n="61" d="100"/>
        </p:scale>
        <p:origin x="15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5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C50C05-EB7E-475D-99D7-10AAE5EA6C80}" type="doc">
      <dgm:prSet loTypeId="urn:microsoft.com/office/officeart/2005/8/layout/cycle7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D7D52C72-4E3D-4DDF-AAF4-CF9FCB76391D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de-DE" dirty="0"/>
            <a:t>Sprache</a:t>
          </a:r>
        </a:p>
      </dgm:t>
    </dgm:pt>
    <dgm:pt modelId="{3ADB61EA-90AE-492F-9EFD-39FE07F9B111}" type="parTrans" cxnId="{969738B9-6005-4FEB-9428-CE38EAA2BC84}">
      <dgm:prSet/>
      <dgm:spPr/>
      <dgm:t>
        <a:bodyPr/>
        <a:lstStyle/>
        <a:p>
          <a:endParaRPr lang="de-DE"/>
        </a:p>
      </dgm:t>
    </dgm:pt>
    <dgm:pt modelId="{4376383C-27E9-4B60-98D9-8F446872634B}" type="sibTrans" cxnId="{969738B9-6005-4FEB-9428-CE38EAA2BC84}">
      <dgm:prSet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endParaRPr lang="de-DE"/>
        </a:p>
      </dgm:t>
    </dgm:pt>
    <dgm:pt modelId="{84E3DAAF-B6B4-4D85-9424-18267C51125F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de-DE" dirty="0"/>
            <a:t>Mathematische Konvention</a:t>
          </a:r>
        </a:p>
      </dgm:t>
    </dgm:pt>
    <dgm:pt modelId="{8A3CE187-0FD9-4D81-9AE8-48A454ECB13E}" type="parTrans" cxnId="{D4099E9C-61EA-455D-BBA2-1F0D461A3C8C}">
      <dgm:prSet/>
      <dgm:spPr/>
      <dgm:t>
        <a:bodyPr/>
        <a:lstStyle/>
        <a:p>
          <a:endParaRPr lang="de-DE"/>
        </a:p>
      </dgm:t>
    </dgm:pt>
    <dgm:pt modelId="{B0B94319-D0C2-4FCD-A6DC-B667D451FFF4}" type="sibTrans" cxnId="{D4099E9C-61EA-455D-BBA2-1F0D461A3C8C}">
      <dgm:prSet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endParaRPr lang="de-DE"/>
        </a:p>
      </dgm:t>
    </dgm:pt>
    <dgm:pt modelId="{66511A43-2DB1-4DCB-894B-2F9CDE24440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de-DE" dirty="0"/>
            <a:t>Bild/Zeichnung</a:t>
          </a:r>
        </a:p>
      </dgm:t>
    </dgm:pt>
    <dgm:pt modelId="{C4E3A1E4-7B9C-41E8-BFBC-6ECCB142CE0D}" type="parTrans" cxnId="{B369A5D2-1923-4173-B948-FFF83B37FD97}">
      <dgm:prSet/>
      <dgm:spPr/>
      <dgm:t>
        <a:bodyPr/>
        <a:lstStyle/>
        <a:p>
          <a:endParaRPr lang="de-DE"/>
        </a:p>
      </dgm:t>
    </dgm:pt>
    <dgm:pt modelId="{358AEDFD-0E80-4846-B659-67657ADD5190}" type="sibTrans" cxnId="{B369A5D2-1923-4173-B948-FFF83B37FD97}">
      <dgm:prSet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endParaRPr lang="de-DE"/>
        </a:p>
      </dgm:t>
    </dgm:pt>
    <dgm:pt modelId="{52C09A9C-681C-4FCD-9F39-4D576A8DC42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de-DE" dirty="0"/>
            <a:t>Handlung</a:t>
          </a:r>
        </a:p>
      </dgm:t>
    </dgm:pt>
    <dgm:pt modelId="{A6157318-DA1B-4F44-8EBA-900EA2D12333}" type="parTrans" cxnId="{80A5EFC5-E5F3-4ACB-8EDF-8D278A3BA56E}">
      <dgm:prSet/>
      <dgm:spPr/>
      <dgm:t>
        <a:bodyPr/>
        <a:lstStyle/>
        <a:p>
          <a:endParaRPr lang="de-DE"/>
        </a:p>
      </dgm:t>
    </dgm:pt>
    <dgm:pt modelId="{586058B0-A115-41D8-B861-C0F8F78D9389}" type="sibTrans" cxnId="{80A5EFC5-E5F3-4ACB-8EDF-8D278A3BA56E}">
      <dgm:prSet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endParaRPr lang="de-DE"/>
        </a:p>
      </dgm:t>
    </dgm:pt>
    <dgm:pt modelId="{B629A94C-50DD-4902-B57D-6F8950F829DA}" type="pres">
      <dgm:prSet presAssocID="{F5C50C05-EB7E-475D-99D7-10AAE5EA6C80}" presName="Name0" presStyleCnt="0">
        <dgm:presLayoutVars>
          <dgm:dir/>
          <dgm:resizeHandles val="exact"/>
        </dgm:presLayoutVars>
      </dgm:prSet>
      <dgm:spPr/>
    </dgm:pt>
    <dgm:pt modelId="{63694E51-475A-4F7C-B8E7-A8385A7B20AC}" type="pres">
      <dgm:prSet presAssocID="{52C09A9C-681C-4FCD-9F39-4D576A8DC42E}" presName="node" presStyleLbl="node1" presStyleIdx="0" presStyleCnt="4">
        <dgm:presLayoutVars>
          <dgm:bulletEnabled val="1"/>
        </dgm:presLayoutVars>
      </dgm:prSet>
      <dgm:spPr/>
    </dgm:pt>
    <dgm:pt modelId="{2CEE68B4-4B3C-4BE2-B3AD-CAE3F2CA9154}" type="pres">
      <dgm:prSet presAssocID="{586058B0-A115-41D8-B861-C0F8F78D9389}" presName="sibTrans" presStyleLbl="sibTrans2D1" presStyleIdx="0" presStyleCnt="4"/>
      <dgm:spPr/>
    </dgm:pt>
    <dgm:pt modelId="{B35DECD8-56EC-4EE4-AA4F-A9BAF1394DB0}" type="pres">
      <dgm:prSet presAssocID="{586058B0-A115-41D8-B861-C0F8F78D9389}" presName="connectorText" presStyleLbl="sibTrans2D1" presStyleIdx="0" presStyleCnt="4"/>
      <dgm:spPr/>
    </dgm:pt>
    <dgm:pt modelId="{79CDD639-64A3-4692-A306-B99815FCC9D0}" type="pres">
      <dgm:prSet presAssocID="{D7D52C72-4E3D-4DDF-AAF4-CF9FCB76391D}" presName="node" presStyleLbl="node1" presStyleIdx="1" presStyleCnt="4" custRadScaleRad="126989" custRadScaleInc="-1058">
        <dgm:presLayoutVars>
          <dgm:bulletEnabled val="1"/>
        </dgm:presLayoutVars>
      </dgm:prSet>
      <dgm:spPr/>
    </dgm:pt>
    <dgm:pt modelId="{7217DCD0-14CC-4CDE-A77F-B8DDDE64366F}" type="pres">
      <dgm:prSet presAssocID="{4376383C-27E9-4B60-98D9-8F446872634B}" presName="sibTrans" presStyleLbl="sibTrans2D1" presStyleIdx="1" presStyleCnt="4"/>
      <dgm:spPr/>
    </dgm:pt>
    <dgm:pt modelId="{09B278F3-69EC-44FF-B590-E99158EEF802}" type="pres">
      <dgm:prSet presAssocID="{4376383C-27E9-4B60-98D9-8F446872634B}" presName="connectorText" presStyleLbl="sibTrans2D1" presStyleIdx="1" presStyleCnt="4"/>
      <dgm:spPr/>
    </dgm:pt>
    <dgm:pt modelId="{A562272E-37DA-4E18-9A77-EE9DD669390A}" type="pres">
      <dgm:prSet presAssocID="{84E3DAAF-B6B4-4D85-9424-18267C51125F}" presName="node" presStyleLbl="node1" presStyleIdx="2" presStyleCnt="4">
        <dgm:presLayoutVars>
          <dgm:bulletEnabled val="1"/>
        </dgm:presLayoutVars>
      </dgm:prSet>
      <dgm:spPr/>
    </dgm:pt>
    <dgm:pt modelId="{2FFD7027-E0FE-4D92-A4E5-D849430D1B28}" type="pres">
      <dgm:prSet presAssocID="{B0B94319-D0C2-4FCD-A6DC-B667D451FFF4}" presName="sibTrans" presStyleLbl="sibTrans2D1" presStyleIdx="2" presStyleCnt="4"/>
      <dgm:spPr/>
    </dgm:pt>
    <dgm:pt modelId="{59C5EE93-B0D7-4A26-BC10-67706ABFEAE4}" type="pres">
      <dgm:prSet presAssocID="{B0B94319-D0C2-4FCD-A6DC-B667D451FFF4}" presName="connectorText" presStyleLbl="sibTrans2D1" presStyleIdx="2" presStyleCnt="4"/>
      <dgm:spPr/>
    </dgm:pt>
    <dgm:pt modelId="{3C08A92A-A88F-4A55-9DEB-4223320FEFBD}" type="pres">
      <dgm:prSet presAssocID="{66511A43-2DB1-4DCB-894B-2F9CDE244404}" presName="node" presStyleLbl="node1" presStyleIdx="3" presStyleCnt="4" custRadScaleRad="132601" custRadScaleInc="1306">
        <dgm:presLayoutVars>
          <dgm:bulletEnabled val="1"/>
        </dgm:presLayoutVars>
      </dgm:prSet>
      <dgm:spPr/>
    </dgm:pt>
    <dgm:pt modelId="{E4C24784-31BA-4736-8AA8-041FE780A43C}" type="pres">
      <dgm:prSet presAssocID="{358AEDFD-0E80-4846-B659-67657ADD5190}" presName="sibTrans" presStyleLbl="sibTrans2D1" presStyleIdx="3" presStyleCnt="4"/>
      <dgm:spPr/>
    </dgm:pt>
    <dgm:pt modelId="{ADD6FF15-964F-4A71-83DB-30FDE6C3AEA9}" type="pres">
      <dgm:prSet presAssocID="{358AEDFD-0E80-4846-B659-67657ADD5190}" presName="connectorText" presStyleLbl="sibTrans2D1" presStyleIdx="3" presStyleCnt="4"/>
      <dgm:spPr/>
    </dgm:pt>
  </dgm:ptLst>
  <dgm:cxnLst>
    <dgm:cxn modelId="{31DFD050-9F46-411D-98A3-E3FE9AC1B465}" type="presOf" srcId="{586058B0-A115-41D8-B861-C0F8F78D9389}" destId="{2CEE68B4-4B3C-4BE2-B3AD-CAE3F2CA9154}" srcOrd="0" destOrd="0" presId="urn:microsoft.com/office/officeart/2005/8/layout/cycle7"/>
    <dgm:cxn modelId="{933A9840-3F71-4F22-8613-382E6B0CF3A2}" type="presOf" srcId="{52C09A9C-681C-4FCD-9F39-4D576A8DC42E}" destId="{63694E51-475A-4F7C-B8E7-A8385A7B20AC}" srcOrd="0" destOrd="0" presId="urn:microsoft.com/office/officeart/2005/8/layout/cycle7"/>
    <dgm:cxn modelId="{6C022742-3EB0-4750-A5A3-E3A38AB6532B}" type="presOf" srcId="{358AEDFD-0E80-4846-B659-67657ADD5190}" destId="{ADD6FF15-964F-4A71-83DB-30FDE6C3AEA9}" srcOrd="1" destOrd="0" presId="urn:microsoft.com/office/officeart/2005/8/layout/cycle7"/>
    <dgm:cxn modelId="{68E0C5CA-B163-4EC1-8CF6-DF2DC2DCD94D}" type="presOf" srcId="{84E3DAAF-B6B4-4D85-9424-18267C51125F}" destId="{A562272E-37DA-4E18-9A77-EE9DD669390A}" srcOrd="0" destOrd="0" presId="urn:microsoft.com/office/officeart/2005/8/layout/cycle7"/>
    <dgm:cxn modelId="{FC3F293A-FAE5-40E8-8F16-D7FF25DEC598}" type="presOf" srcId="{B0B94319-D0C2-4FCD-A6DC-B667D451FFF4}" destId="{59C5EE93-B0D7-4A26-BC10-67706ABFEAE4}" srcOrd="1" destOrd="0" presId="urn:microsoft.com/office/officeart/2005/8/layout/cycle7"/>
    <dgm:cxn modelId="{D0CB97C0-BD94-474F-9E68-F0725CF50043}" type="presOf" srcId="{F5C50C05-EB7E-475D-99D7-10AAE5EA6C80}" destId="{B629A94C-50DD-4902-B57D-6F8950F829DA}" srcOrd="0" destOrd="0" presId="urn:microsoft.com/office/officeart/2005/8/layout/cycle7"/>
    <dgm:cxn modelId="{5F419280-9341-4E76-9DD8-C7F60C5F95A0}" type="presOf" srcId="{66511A43-2DB1-4DCB-894B-2F9CDE244404}" destId="{3C08A92A-A88F-4A55-9DEB-4223320FEFBD}" srcOrd="0" destOrd="0" presId="urn:microsoft.com/office/officeart/2005/8/layout/cycle7"/>
    <dgm:cxn modelId="{B369A5D2-1923-4173-B948-FFF83B37FD97}" srcId="{F5C50C05-EB7E-475D-99D7-10AAE5EA6C80}" destId="{66511A43-2DB1-4DCB-894B-2F9CDE244404}" srcOrd="3" destOrd="0" parTransId="{C4E3A1E4-7B9C-41E8-BFBC-6ECCB142CE0D}" sibTransId="{358AEDFD-0E80-4846-B659-67657ADD5190}"/>
    <dgm:cxn modelId="{6B46282F-4E58-4462-9669-518E388ADEB2}" type="presOf" srcId="{4376383C-27E9-4B60-98D9-8F446872634B}" destId="{09B278F3-69EC-44FF-B590-E99158EEF802}" srcOrd="1" destOrd="0" presId="urn:microsoft.com/office/officeart/2005/8/layout/cycle7"/>
    <dgm:cxn modelId="{04DCFA25-2E4B-43E8-96A3-E198C483981A}" type="presOf" srcId="{358AEDFD-0E80-4846-B659-67657ADD5190}" destId="{E4C24784-31BA-4736-8AA8-041FE780A43C}" srcOrd="0" destOrd="0" presId="urn:microsoft.com/office/officeart/2005/8/layout/cycle7"/>
    <dgm:cxn modelId="{969738B9-6005-4FEB-9428-CE38EAA2BC84}" srcId="{F5C50C05-EB7E-475D-99D7-10AAE5EA6C80}" destId="{D7D52C72-4E3D-4DDF-AAF4-CF9FCB76391D}" srcOrd="1" destOrd="0" parTransId="{3ADB61EA-90AE-492F-9EFD-39FE07F9B111}" sibTransId="{4376383C-27E9-4B60-98D9-8F446872634B}"/>
    <dgm:cxn modelId="{80A5EFC5-E5F3-4ACB-8EDF-8D278A3BA56E}" srcId="{F5C50C05-EB7E-475D-99D7-10AAE5EA6C80}" destId="{52C09A9C-681C-4FCD-9F39-4D576A8DC42E}" srcOrd="0" destOrd="0" parTransId="{A6157318-DA1B-4F44-8EBA-900EA2D12333}" sibTransId="{586058B0-A115-41D8-B861-C0F8F78D9389}"/>
    <dgm:cxn modelId="{09B365DF-D241-4692-863B-CC1CFB94F8AC}" type="presOf" srcId="{586058B0-A115-41D8-B861-C0F8F78D9389}" destId="{B35DECD8-56EC-4EE4-AA4F-A9BAF1394DB0}" srcOrd="1" destOrd="0" presId="urn:microsoft.com/office/officeart/2005/8/layout/cycle7"/>
    <dgm:cxn modelId="{D4099E9C-61EA-455D-BBA2-1F0D461A3C8C}" srcId="{F5C50C05-EB7E-475D-99D7-10AAE5EA6C80}" destId="{84E3DAAF-B6B4-4D85-9424-18267C51125F}" srcOrd="2" destOrd="0" parTransId="{8A3CE187-0FD9-4D81-9AE8-48A454ECB13E}" sibTransId="{B0B94319-D0C2-4FCD-A6DC-B667D451FFF4}"/>
    <dgm:cxn modelId="{CC3CAD86-08A9-4FF4-8197-EFC5DBEB09B9}" type="presOf" srcId="{B0B94319-D0C2-4FCD-A6DC-B667D451FFF4}" destId="{2FFD7027-E0FE-4D92-A4E5-D849430D1B28}" srcOrd="0" destOrd="0" presId="urn:microsoft.com/office/officeart/2005/8/layout/cycle7"/>
    <dgm:cxn modelId="{F96CC0E7-398E-489F-87CF-B9A4C9C81238}" type="presOf" srcId="{D7D52C72-4E3D-4DDF-AAF4-CF9FCB76391D}" destId="{79CDD639-64A3-4692-A306-B99815FCC9D0}" srcOrd="0" destOrd="0" presId="urn:microsoft.com/office/officeart/2005/8/layout/cycle7"/>
    <dgm:cxn modelId="{7625B6B2-E5FC-4302-963C-6D3B880A1EE0}" type="presOf" srcId="{4376383C-27E9-4B60-98D9-8F446872634B}" destId="{7217DCD0-14CC-4CDE-A77F-B8DDDE64366F}" srcOrd="0" destOrd="0" presId="urn:microsoft.com/office/officeart/2005/8/layout/cycle7"/>
    <dgm:cxn modelId="{336067FD-2D7D-44A6-A512-4DCB206F50A7}" type="presParOf" srcId="{B629A94C-50DD-4902-B57D-6F8950F829DA}" destId="{63694E51-475A-4F7C-B8E7-A8385A7B20AC}" srcOrd="0" destOrd="0" presId="urn:microsoft.com/office/officeart/2005/8/layout/cycle7"/>
    <dgm:cxn modelId="{503A6612-0F68-486A-826B-AA1002FE9985}" type="presParOf" srcId="{B629A94C-50DD-4902-B57D-6F8950F829DA}" destId="{2CEE68B4-4B3C-4BE2-B3AD-CAE3F2CA9154}" srcOrd="1" destOrd="0" presId="urn:microsoft.com/office/officeart/2005/8/layout/cycle7"/>
    <dgm:cxn modelId="{23047870-2EDF-427E-B274-E8AB243A4B3C}" type="presParOf" srcId="{2CEE68B4-4B3C-4BE2-B3AD-CAE3F2CA9154}" destId="{B35DECD8-56EC-4EE4-AA4F-A9BAF1394DB0}" srcOrd="0" destOrd="0" presId="urn:microsoft.com/office/officeart/2005/8/layout/cycle7"/>
    <dgm:cxn modelId="{AA699EBF-09A0-4E4D-B7A0-DECAF7AD6ED7}" type="presParOf" srcId="{B629A94C-50DD-4902-B57D-6F8950F829DA}" destId="{79CDD639-64A3-4692-A306-B99815FCC9D0}" srcOrd="2" destOrd="0" presId="urn:microsoft.com/office/officeart/2005/8/layout/cycle7"/>
    <dgm:cxn modelId="{3F162B83-5A2B-4CC6-A289-6BF7E4D50C24}" type="presParOf" srcId="{B629A94C-50DD-4902-B57D-6F8950F829DA}" destId="{7217DCD0-14CC-4CDE-A77F-B8DDDE64366F}" srcOrd="3" destOrd="0" presId="urn:microsoft.com/office/officeart/2005/8/layout/cycle7"/>
    <dgm:cxn modelId="{E2570002-07A2-41EB-BA22-1E4A5FA327BC}" type="presParOf" srcId="{7217DCD0-14CC-4CDE-A77F-B8DDDE64366F}" destId="{09B278F3-69EC-44FF-B590-E99158EEF802}" srcOrd="0" destOrd="0" presId="urn:microsoft.com/office/officeart/2005/8/layout/cycle7"/>
    <dgm:cxn modelId="{B2D0A03D-908B-473A-B30F-9C155E82A8EF}" type="presParOf" srcId="{B629A94C-50DD-4902-B57D-6F8950F829DA}" destId="{A562272E-37DA-4E18-9A77-EE9DD669390A}" srcOrd="4" destOrd="0" presId="urn:microsoft.com/office/officeart/2005/8/layout/cycle7"/>
    <dgm:cxn modelId="{EF1BF359-9069-4C6D-82B8-8C1D84B38334}" type="presParOf" srcId="{B629A94C-50DD-4902-B57D-6F8950F829DA}" destId="{2FFD7027-E0FE-4D92-A4E5-D849430D1B28}" srcOrd="5" destOrd="0" presId="urn:microsoft.com/office/officeart/2005/8/layout/cycle7"/>
    <dgm:cxn modelId="{0F78E754-C1A6-488D-A6C1-F50E2FB9C6F7}" type="presParOf" srcId="{2FFD7027-E0FE-4D92-A4E5-D849430D1B28}" destId="{59C5EE93-B0D7-4A26-BC10-67706ABFEAE4}" srcOrd="0" destOrd="0" presId="urn:microsoft.com/office/officeart/2005/8/layout/cycle7"/>
    <dgm:cxn modelId="{EBC25D71-2BA3-4808-B60D-C5DE96530954}" type="presParOf" srcId="{B629A94C-50DD-4902-B57D-6F8950F829DA}" destId="{3C08A92A-A88F-4A55-9DEB-4223320FEFBD}" srcOrd="6" destOrd="0" presId="urn:microsoft.com/office/officeart/2005/8/layout/cycle7"/>
    <dgm:cxn modelId="{7B41EDF8-A4BD-47BE-8F1D-3C647848FC18}" type="presParOf" srcId="{B629A94C-50DD-4902-B57D-6F8950F829DA}" destId="{E4C24784-31BA-4736-8AA8-041FE780A43C}" srcOrd="7" destOrd="0" presId="urn:microsoft.com/office/officeart/2005/8/layout/cycle7"/>
    <dgm:cxn modelId="{5E25DC87-AB84-4848-ABE8-028BD917A5FD}" type="presParOf" srcId="{E4C24784-31BA-4736-8AA8-041FE780A43C}" destId="{ADD6FF15-964F-4A71-83DB-30FDE6C3AEA9}" srcOrd="0" destOrd="0" presId="urn:microsoft.com/office/officeart/2005/8/layout/cycle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C50C05-EB7E-475D-99D7-10AAE5EA6C80}" type="doc">
      <dgm:prSet loTypeId="urn:microsoft.com/office/officeart/2005/8/layout/cycle7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D7D52C72-4E3D-4DDF-AAF4-CF9FCB76391D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de-DE" dirty="0"/>
            <a:t>Sprache</a:t>
          </a:r>
        </a:p>
      </dgm:t>
    </dgm:pt>
    <dgm:pt modelId="{3ADB61EA-90AE-492F-9EFD-39FE07F9B111}" type="parTrans" cxnId="{969738B9-6005-4FEB-9428-CE38EAA2BC84}">
      <dgm:prSet/>
      <dgm:spPr/>
      <dgm:t>
        <a:bodyPr/>
        <a:lstStyle/>
        <a:p>
          <a:endParaRPr lang="de-DE"/>
        </a:p>
      </dgm:t>
    </dgm:pt>
    <dgm:pt modelId="{4376383C-27E9-4B60-98D9-8F446872634B}" type="sibTrans" cxnId="{969738B9-6005-4FEB-9428-CE38EAA2BC84}">
      <dgm:prSet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endParaRPr lang="de-DE"/>
        </a:p>
      </dgm:t>
    </dgm:pt>
    <dgm:pt modelId="{84E3DAAF-B6B4-4D85-9424-18267C51125F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de-DE" dirty="0"/>
            <a:t>Mathematische Konvention</a:t>
          </a:r>
        </a:p>
      </dgm:t>
    </dgm:pt>
    <dgm:pt modelId="{8A3CE187-0FD9-4D81-9AE8-48A454ECB13E}" type="parTrans" cxnId="{D4099E9C-61EA-455D-BBA2-1F0D461A3C8C}">
      <dgm:prSet/>
      <dgm:spPr/>
      <dgm:t>
        <a:bodyPr/>
        <a:lstStyle/>
        <a:p>
          <a:endParaRPr lang="de-DE"/>
        </a:p>
      </dgm:t>
    </dgm:pt>
    <dgm:pt modelId="{B0B94319-D0C2-4FCD-A6DC-B667D451FFF4}" type="sibTrans" cxnId="{D4099E9C-61EA-455D-BBA2-1F0D461A3C8C}">
      <dgm:prSet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endParaRPr lang="de-DE"/>
        </a:p>
      </dgm:t>
    </dgm:pt>
    <dgm:pt modelId="{66511A43-2DB1-4DCB-894B-2F9CDE24440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de-DE" dirty="0"/>
            <a:t>Bild/Zeichnung</a:t>
          </a:r>
        </a:p>
      </dgm:t>
    </dgm:pt>
    <dgm:pt modelId="{C4E3A1E4-7B9C-41E8-BFBC-6ECCB142CE0D}" type="parTrans" cxnId="{B369A5D2-1923-4173-B948-FFF83B37FD97}">
      <dgm:prSet/>
      <dgm:spPr/>
      <dgm:t>
        <a:bodyPr/>
        <a:lstStyle/>
        <a:p>
          <a:endParaRPr lang="de-DE"/>
        </a:p>
      </dgm:t>
    </dgm:pt>
    <dgm:pt modelId="{358AEDFD-0E80-4846-B659-67657ADD5190}" type="sibTrans" cxnId="{B369A5D2-1923-4173-B948-FFF83B37FD97}">
      <dgm:prSet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endParaRPr lang="de-DE"/>
        </a:p>
      </dgm:t>
    </dgm:pt>
    <dgm:pt modelId="{52C09A9C-681C-4FCD-9F39-4D576A8DC42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de-DE" dirty="0"/>
            <a:t>Handlung</a:t>
          </a:r>
        </a:p>
      </dgm:t>
    </dgm:pt>
    <dgm:pt modelId="{A6157318-DA1B-4F44-8EBA-900EA2D12333}" type="parTrans" cxnId="{80A5EFC5-E5F3-4ACB-8EDF-8D278A3BA56E}">
      <dgm:prSet/>
      <dgm:spPr/>
      <dgm:t>
        <a:bodyPr/>
        <a:lstStyle/>
        <a:p>
          <a:endParaRPr lang="de-DE"/>
        </a:p>
      </dgm:t>
    </dgm:pt>
    <dgm:pt modelId="{586058B0-A115-41D8-B861-C0F8F78D9389}" type="sibTrans" cxnId="{80A5EFC5-E5F3-4ACB-8EDF-8D278A3BA56E}">
      <dgm:prSet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endParaRPr lang="de-DE"/>
        </a:p>
      </dgm:t>
    </dgm:pt>
    <dgm:pt modelId="{B629A94C-50DD-4902-B57D-6F8950F829DA}" type="pres">
      <dgm:prSet presAssocID="{F5C50C05-EB7E-475D-99D7-10AAE5EA6C80}" presName="Name0" presStyleCnt="0">
        <dgm:presLayoutVars>
          <dgm:dir/>
          <dgm:resizeHandles val="exact"/>
        </dgm:presLayoutVars>
      </dgm:prSet>
      <dgm:spPr/>
    </dgm:pt>
    <dgm:pt modelId="{63694E51-475A-4F7C-B8E7-A8385A7B20AC}" type="pres">
      <dgm:prSet presAssocID="{52C09A9C-681C-4FCD-9F39-4D576A8DC42E}" presName="node" presStyleLbl="node1" presStyleIdx="0" presStyleCnt="4">
        <dgm:presLayoutVars>
          <dgm:bulletEnabled val="1"/>
        </dgm:presLayoutVars>
      </dgm:prSet>
      <dgm:spPr/>
    </dgm:pt>
    <dgm:pt modelId="{2CEE68B4-4B3C-4BE2-B3AD-CAE3F2CA9154}" type="pres">
      <dgm:prSet presAssocID="{586058B0-A115-41D8-B861-C0F8F78D9389}" presName="sibTrans" presStyleLbl="sibTrans2D1" presStyleIdx="0" presStyleCnt="4"/>
      <dgm:spPr/>
    </dgm:pt>
    <dgm:pt modelId="{B35DECD8-56EC-4EE4-AA4F-A9BAF1394DB0}" type="pres">
      <dgm:prSet presAssocID="{586058B0-A115-41D8-B861-C0F8F78D9389}" presName="connectorText" presStyleLbl="sibTrans2D1" presStyleIdx="0" presStyleCnt="4"/>
      <dgm:spPr/>
    </dgm:pt>
    <dgm:pt modelId="{79CDD639-64A3-4692-A306-B99815FCC9D0}" type="pres">
      <dgm:prSet presAssocID="{D7D52C72-4E3D-4DDF-AAF4-CF9FCB76391D}" presName="node" presStyleLbl="node1" presStyleIdx="1" presStyleCnt="4" custRadScaleRad="126989" custRadScaleInc="-1058">
        <dgm:presLayoutVars>
          <dgm:bulletEnabled val="1"/>
        </dgm:presLayoutVars>
      </dgm:prSet>
      <dgm:spPr/>
    </dgm:pt>
    <dgm:pt modelId="{7217DCD0-14CC-4CDE-A77F-B8DDDE64366F}" type="pres">
      <dgm:prSet presAssocID="{4376383C-27E9-4B60-98D9-8F446872634B}" presName="sibTrans" presStyleLbl="sibTrans2D1" presStyleIdx="1" presStyleCnt="4"/>
      <dgm:spPr/>
    </dgm:pt>
    <dgm:pt modelId="{09B278F3-69EC-44FF-B590-E99158EEF802}" type="pres">
      <dgm:prSet presAssocID="{4376383C-27E9-4B60-98D9-8F446872634B}" presName="connectorText" presStyleLbl="sibTrans2D1" presStyleIdx="1" presStyleCnt="4"/>
      <dgm:spPr/>
    </dgm:pt>
    <dgm:pt modelId="{A562272E-37DA-4E18-9A77-EE9DD669390A}" type="pres">
      <dgm:prSet presAssocID="{84E3DAAF-B6B4-4D85-9424-18267C51125F}" presName="node" presStyleLbl="node1" presStyleIdx="2" presStyleCnt="4">
        <dgm:presLayoutVars>
          <dgm:bulletEnabled val="1"/>
        </dgm:presLayoutVars>
      </dgm:prSet>
      <dgm:spPr/>
    </dgm:pt>
    <dgm:pt modelId="{2FFD7027-E0FE-4D92-A4E5-D849430D1B28}" type="pres">
      <dgm:prSet presAssocID="{B0B94319-D0C2-4FCD-A6DC-B667D451FFF4}" presName="sibTrans" presStyleLbl="sibTrans2D1" presStyleIdx="2" presStyleCnt="4"/>
      <dgm:spPr/>
    </dgm:pt>
    <dgm:pt modelId="{59C5EE93-B0D7-4A26-BC10-67706ABFEAE4}" type="pres">
      <dgm:prSet presAssocID="{B0B94319-D0C2-4FCD-A6DC-B667D451FFF4}" presName="connectorText" presStyleLbl="sibTrans2D1" presStyleIdx="2" presStyleCnt="4"/>
      <dgm:spPr/>
    </dgm:pt>
    <dgm:pt modelId="{3C08A92A-A88F-4A55-9DEB-4223320FEFBD}" type="pres">
      <dgm:prSet presAssocID="{66511A43-2DB1-4DCB-894B-2F9CDE244404}" presName="node" presStyleLbl="node1" presStyleIdx="3" presStyleCnt="4" custRadScaleRad="132601" custRadScaleInc="1306">
        <dgm:presLayoutVars>
          <dgm:bulletEnabled val="1"/>
        </dgm:presLayoutVars>
      </dgm:prSet>
      <dgm:spPr/>
    </dgm:pt>
    <dgm:pt modelId="{E4C24784-31BA-4736-8AA8-041FE780A43C}" type="pres">
      <dgm:prSet presAssocID="{358AEDFD-0E80-4846-B659-67657ADD5190}" presName="sibTrans" presStyleLbl="sibTrans2D1" presStyleIdx="3" presStyleCnt="4"/>
      <dgm:spPr/>
    </dgm:pt>
    <dgm:pt modelId="{ADD6FF15-964F-4A71-83DB-30FDE6C3AEA9}" type="pres">
      <dgm:prSet presAssocID="{358AEDFD-0E80-4846-B659-67657ADD5190}" presName="connectorText" presStyleLbl="sibTrans2D1" presStyleIdx="3" presStyleCnt="4"/>
      <dgm:spPr/>
    </dgm:pt>
  </dgm:ptLst>
  <dgm:cxnLst>
    <dgm:cxn modelId="{31DFD050-9F46-411D-98A3-E3FE9AC1B465}" type="presOf" srcId="{586058B0-A115-41D8-B861-C0F8F78D9389}" destId="{2CEE68B4-4B3C-4BE2-B3AD-CAE3F2CA9154}" srcOrd="0" destOrd="0" presId="urn:microsoft.com/office/officeart/2005/8/layout/cycle7"/>
    <dgm:cxn modelId="{933A9840-3F71-4F22-8613-382E6B0CF3A2}" type="presOf" srcId="{52C09A9C-681C-4FCD-9F39-4D576A8DC42E}" destId="{63694E51-475A-4F7C-B8E7-A8385A7B20AC}" srcOrd="0" destOrd="0" presId="urn:microsoft.com/office/officeart/2005/8/layout/cycle7"/>
    <dgm:cxn modelId="{6C022742-3EB0-4750-A5A3-E3A38AB6532B}" type="presOf" srcId="{358AEDFD-0E80-4846-B659-67657ADD5190}" destId="{ADD6FF15-964F-4A71-83DB-30FDE6C3AEA9}" srcOrd="1" destOrd="0" presId="urn:microsoft.com/office/officeart/2005/8/layout/cycle7"/>
    <dgm:cxn modelId="{68E0C5CA-B163-4EC1-8CF6-DF2DC2DCD94D}" type="presOf" srcId="{84E3DAAF-B6B4-4D85-9424-18267C51125F}" destId="{A562272E-37DA-4E18-9A77-EE9DD669390A}" srcOrd="0" destOrd="0" presId="urn:microsoft.com/office/officeart/2005/8/layout/cycle7"/>
    <dgm:cxn modelId="{FC3F293A-FAE5-40E8-8F16-D7FF25DEC598}" type="presOf" srcId="{B0B94319-D0C2-4FCD-A6DC-B667D451FFF4}" destId="{59C5EE93-B0D7-4A26-BC10-67706ABFEAE4}" srcOrd="1" destOrd="0" presId="urn:microsoft.com/office/officeart/2005/8/layout/cycle7"/>
    <dgm:cxn modelId="{D0CB97C0-BD94-474F-9E68-F0725CF50043}" type="presOf" srcId="{F5C50C05-EB7E-475D-99D7-10AAE5EA6C80}" destId="{B629A94C-50DD-4902-B57D-6F8950F829DA}" srcOrd="0" destOrd="0" presId="urn:microsoft.com/office/officeart/2005/8/layout/cycle7"/>
    <dgm:cxn modelId="{5F419280-9341-4E76-9DD8-C7F60C5F95A0}" type="presOf" srcId="{66511A43-2DB1-4DCB-894B-2F9CDE244404}" destId="{3C08A92A-A88F-4A55-9DEB-4223320FEFBD}" srcOrd="0" destOrd="0" presId="urn:microsoft.com/office/officeart/2005/8/layout/cycle7"/>
    <dgm:cxn modelId="{B369A5D2-1923-4173-B948-FFF83B37FD97}" srcId="{F5C50C05-EB7E-475D-99D7-10AAE5EA6C80}" destId="{66511A43-2DB1-4DCB-894B-2F9CDE244404}" srcOrd="3" destOrd="0" parTransId="{C4E3A1E4-7B9C-41E8-BFBC-6ECCB142CE0D}" sibTransId="{358AEDFD-0E80-4846-B659-67657ADD5190}"/>
    <dgm:cxn modelId="{6B46282F-4E58-4462-9669-518E388ADEB2}" type="presOf" srcId="{4376383C-27E9-4B60-98D9-8F446872634B}" destId="{09B278F3-69EC-44FF-B590-E99158EEF802}" srcOrd="1" destOrd="0" presId="urn:microsoft.com/office/officeart/2005/8/layout/cycle7"/>
    <dgm:cxn modelId="{04DCFA25-2E4B-43E8-96A3-E198C483981A}" type="presOf" srcId="{358AEDFD-0E80-4846-B659-67657ADD5190}" destId="{E4C24784-31BA-4736-8AA8-041FE780A43C}" srcOrd="0" destOrd="0" presId="urn:microsoft.com/office/officeart/2005/8/layout/cycle7"/>
    <dgm:cxn modelId="{969738B9-6005-4FEB-9428-CE38EAA2BC84}" srcId="{F5C50C05-EB7E-475D-99D7-10AAE5EA6C80}" destId="{D7D52C72-4E3D-4DDF-AAF4-CF9FCB76391D}" srcOrd="1" destOrd="0" parTransId="{3ADB61EA-90AE-492F-9EFD-39FE07F9B111}" sibTransId="{4376383C-27E9-4B60-98D9-8F446872634B}"/>
    <dgm:cxn modelId="{80A5EFC5-E5F3-4ACB-8EDF-8D278A3BA56E}" srcId="{F5C50C05-EB7E-475D-99D7-10AAE5EA6C80}" destId="{52C09A9C-681C-4FCD-9F39-4D576A8DC42E}" srcOrd="0" destOrd="0" parTransId="{A6157318-DA1B-4F44-8EBA-900EA2D12333}" sibTransId="{586058B0-A115-41D8-B861-C0F8F78D9389}"/>
    <dgm:cxn modelId="{09B365DF-D241-4692-863B-CC1CFB94F8AC}" type="presOf" srcId="{586058B0-A115-41D8-B861-C0F8F78D9389}" destId="{B35DECD8-56EC-4EE4-AA4F-A9BAF1394DB0}" srcOrd="1" destOrd="0" presId="urn:microsoft.com/office/officeart/2005/8/layout/cycle7"/>
    <dgm:cxn modelId="{D4099E9C-61EA-455D-BBA2-1F0D461A3C8C}" srcId="{F5C50C05-EB7E-475D-99D7-10AAE5EA6C80}" destId="{84E3DAAF-B6B4-4D85-9424-18267C51125F}" srcOrd="2" destOrd="0" parTransId="{8A3CE187-0FD9-4D81-9AE8-48A454ECB13E}" sibTransId="{B0B94319-D0C2-4FCD-A6DC-B667D451FFF4}"/>
    <dgm:cxn modelId="{CC3CAD86-08A9-4FF4-8197-EFC5DBEB09B9}" type="presOf" srcId="{B0B94319-D0C2-4FCD-A6DC-B667D451FFF4}" destId="{2FFD7027-E0FE-4D92-A4E5-D849430D1B28}" srcOrd="0" destOrd="0" presId="urn:microsoft.com/office/officeart/2005/8/layout/cycle7"/>
    <dgm:cxn modelId="{F96CC0E7-398E-489F-87CF-B9A4C9C81238}" type="presOf" srcId="{D7D52C72-4E3D-4DDF-AAF4-CF9FCB76391D}" destId="{79CDD639-64A3-4692-A306-B99815FCC9D0}" srcOrd="0" destOrd="0" presId="urn:microsoft.com/office/officeart/2005/8/layout/cycle7"/>
    <dgm:cxn modelId="{7625B6B2-E5FC-4302-963C-6D3B880A1EE0}" type="presOf" srcId="{4376383C-27E9-4B60-98D9-8F446872634B}" destId="{7217DCD0-14CC-4CDE-A77F-B8DDDE64366F}" srcOrd="0" destOrd="0" presId="urn:microsoft.com/office/officeart/2005/8/layout/cycle7"/>
    <dgm:cxn modelId="{336067FD-2D7D-44A6-A512-4DCB206F50A7}" type="presParOf" srcId="{B629A94C-50DD-4902-B57D-6F8950F829DA}" destId="{63694E51-475A-4F7C-B8E7-A8385A7B20AC}" srcOrd="0" destOrd="0" presId="urn:microsoft.com/office/officeart/2005/8/layout/cycle7"/>
    <dgm:cxn modelId="{503A6612-0F68-486A-826B-AA1002FE9985}" type="presParOf" srcId="{B629A94C-50DD-4902-B57D-6F8950F829DA}" destId="{2CEE68B4-4B3C-4BE2-B3AD-CAE3F2CA9154}" srcOrd="1" destOrd="0" presId="urn:microsoft.com/office/officeart/2005/8/layout/cycle7"/>
    <dgm:cxn modelId="{23047870-2EDF-427E-B274-E8AB243A4B3C}" type="presParOf" srcId="{2CEE68B4-4B3C-4BE2-B3AD-CAE3F2CA9154}" destId="{B35DECD8-56EC-4EE4-AA4F-A9BAF1394DB0}" srcOrd="0" destOrd="0" presId="urn:microsoft.com/office/officeart/2005/8/layout/cycle7"/>
    <dgm:cxn modelId="{AA699EBF-09A0-4E4D-B7A0-DECAF7AD6ED7}" type="presParOf" srcId="{B629A94C-50DD-4902-B57D-6F8950F829DA}" destId="{79CDD639-64A3-4692-A306-B99815FCC9D0}" srcOrd="2" destOrd="0" presId="urn:microsoft.com/office/officeart/2005/8/layout/cycle7"/>
    <dgm:cxn modelId="{3F162B83-5A2B-4CC6-A289-6BF7E4D50C24}" type="presParOf" srcId="{B629A94C-50DD-4902-B57D-6F8950F829DA}" destId="{7217DCD0-14CC-4CDE-A77F-B8DDDE64366F}" srcOrd="3" destOrd="0" presId="urn:microsoft.com/office/officeart/2005/8/layout/cycle7"/>
    <dgm:cxn modelId="{E2570002-07A2-41EB-BA22-1E4A5FA327BC}" type="presParOf" srcId="{7217DCD0-14CC-4CDE-A77F-B8DDDE64366F}" destId="{09B278F3-69EC-44FF-B590-E99158EEF802}" srcOrd="0" destOrd="0" presId="urn:microsoft.com/office/officeart/2005/8/layout/cycle7"/>
    <dgm:cxn modelId="{B2D0A03D-908B-473A-B30F-9C155E82A8EF}" type="presParOf" srcId="{B629A94C-50DD-4902-B57D-6F8950F829DA}" destId="{A562272E-37DA-4E18-9A77-EE9DD669390A}" srcOrd="4" destOrd="0" presId="urn:microsoft.com/office/officeart/2005/8/layout/cycle7"/>
    <dgm:cxn modelId="{EF1BF359-9069-4C6D-82B8-8C1D84B38334}" type="presParOf" srcId="{B629A94C-50DD-4902-B57D-6F8950F829DA}" destId="{2FFD7027-E0FE-4D92-A4E5-D849430D1B28}" srcOrd="5" destOrd="0" presId="urn:microsoft.com/office/officeart/2005/8/layout/cycle7"/>
    <dgm:cxn modelId="{0F78E754-C1A6-488D-A6C1-F50E2FB9C6F7}" type="presParOf" srcId="{2FFD7027-E0FE-4D92-A4E5-D849430D1B28}" destId="{59C5EE93-B0D7-4A26-BC10-67706ABFEAE4}" srcOrd="0" destOrd="0" presId="urn:microsoft.com/office/officeart/2005/8/layout/cycle7"/>
    <dgm:cxn modelId="{EBC25D71-2BA3-4808-B60D-C5DE96530954}" type="presParOf" srcId="{B629A94C-50DD-4902-B57D-6F8950F829DA}" destId="{3C08A92A-A88F-4A55-9DEB-4223320FEFBD}" srcOrd="6" destOrd="0" presId="urn:microsoft.com/office/officeart/2005/8/layout/cycle7"/>
    <dgm:cxn modelId="{7B41EDF8-A4BD-47BE-8F1D-3C647848FC18}" type="presParOf" srcId="{B629A94C-50DD-4902-B57D-6F8950F829DA}" destId="{E4C24784-31BA-4736-8AA8-041FE780A43C}" srcOrd="7" destOrd="0" presId="urn:microsoft.com/office/officeart/2005/8/layout/cycle7"/>
    <dgm:cxn modelId="{5E25DC87-AB84-4848-ABE8-028BD917A5FD}" type="presParOf" srcId="{E4C24784-31BA-4736-8AA8-041FE780A43C}" destId="{ADD6FF15-964F-4A71-83DB-30FDE6C3AEA9}" srcOrd="0" destOrd="0" presId="urn:microsoft.com/office/officeart/2005/8/layout/cycle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94E51-475A-4F7C-B8E7-A8385A7B20AC}">
      <dsp:nvSpPr>
        <dsp:cNvPr id="0" name=""/>
        <dsp:cNvSpPr/>
      </dsp:nvSpPr>
      <dsp:spPr>
        <a:xfrm>
          <a:off x="3296158" y="1140"/>
          <a:ext cx="1914970" cy="95748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Handlung</a:t>
          </a:r>
        </a:p>
      </dsp:txBody>
      <dsp:txXfrm>
        <a:off x="3324202" y="29184"/>
        <a:ext cx="1858882" cy="901397"/>
      </dsp:txXfrm>
    </dsp:sp>
    <dsp:sp modelId="{2CEE68B4-4B3C-4BE2-B3AD-CAE3F2CA9154}">
      <dsp:nvSpPr>
        <dsp:cNvPr id="0" name=""/>
        <dsp:cNvSpPr/>
      </dsp:nvSpPr>
      <dsp:spPr>
        <a:xfrm rot="2275516">
          <a:off x="4860194" y="1223014"/>
          <a:ext cx="1124438" cy="335119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960730" y="1290038"/>
        <a:ext cx="923366" cy="201071"/>
      </dsp:txXfrm>
    </dsp:sp>
    <dsp:sp modelId="{79CDD639-64A3-4692-A306-B99815FCC9D0}">
      <dsp:nvSpPr>
        <dsp:cNvPr id="0" name=""/>
        <dsp:cNvSpPr/>
      </dsp:nvSpPr>
      <dsp:spPr>
        <a:xfrm>
          <a:off x="5633699" y="1822522"/>
          <a:ext cx="1914970" cy="95748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Sprache</a:t>
          </a:r>
        </a:p>
      </dsp:txBody>
      <dsp:txXfrm>
        <a:off x="5661743" y="1850566"/>
        <a:ext cx="1858882" cy="901397"/>
      </dsp:txXfrm>
    </dsp:sp>
    <dsp:sp modelId="{7217DCD0-14CC-4CDE-A77F-B8DDDE64366F}">
      <dsp:nvSpPr>
        <dsp:cNvPr id="0" name=""/>
        <dsp:cNvSpPr/>
      </dsp:nvSpPr>
      <dsp:spPr>
        <a:xfrm rot="8489220">
          <a:off x="4860194" y="3063820"/>
          <a:ext cx="1124438" cy="335119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 rot="10800000">
        <a:off x="4960730" y="3130844"/>
        <a:ext cx="923366" cy="201071"/>
      </dsp:txXfrm>
    </dsp:sp>
    <dsp:sp modelId="{A562272E-37DA-4E18-9A77-EE9DD669390A}">
      <dsp:nvSpPr>
        <dsp:cNvPr id="0" name=""/>
        <dsp:cNvSpPr/>
      </dsp:nvSpPr>
      <dsp:spPr>
        <a:xfrm>
          <a:off x="3296158" y="3682752"/>
          <a:ext cx="1914970" cy="95748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Mathematische Konvention</a:t>
          </a:r>
        </a:p>
      </dsp:txBody>
      <dsp:txXfrm>
        <a:off x="3324202" y="3710796"/>
        <a:ext cx="1858882" cy="901397"/>
      </dsp:txXfrm>
    </dsp:sp>
    <dsp:sp modelId="{2FFD7027-E0FE-4D92-A4E5-D849430D1B28}">
      <dsp:nvSpPr>
        <dsp:cNvPr id="0" name=""/>
        <dsp:cNvSpPr/>
      </dsp:nvSpPr>
      <dsp:spPr>
        <a:xfrm rot="13043743">
          <a:off x="2471025" y="3061014"/>
          <a:ext cx="1124438" cy="335119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 rot="10800000">
        <a:off x="2571561" y="3128038"/>
        <a:ext cx="923366" cy="201071"/>
      </dsp:txXfrm>
    </dsp:sp>
    <dsp:sp modelId="{3C08A92A-A88F-4A55-9DEB-4223320FEFBD}">
      <dsp:nvSpPr>
        <dsp:cNvPr id="0" name=""/>
        <dsp:cNvSpPr/>
      </dsp:nvSpPr>
      <dsp:spPr>
        <a:xfrm>
          <a:off x="855360" y="1816909"/>
          <a:ext cx="1914970" cy="95748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Bild/Zeichnung</a:t>
          </a:r>
        </a:p>
      </dsp:txBody>
      <dsp:txXfrm>
        <a:off x="883404" y="1844953"/>
        <a:ext cx="1858882" cy="901397"/>
      </dsp:txXfrm>
    </dsp:sp>
    <dsp:sp modelId="{E4C24784-31BA-4736-8AA8-041FE780A43C}">
      <dsp:nvSpPr>
        <dsp:cNvPr id="0" name=""/>
        <dsp:cNvSpPr/>
      </dsp:nvSpPr>
      <dsp:spPr>
        <a:xfrm rot="19401213">
          <a:off x="2471025" y="1220208"/>
          <a:ext cx="1124438" cy="335119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2571561" y="1287232"/>
        <a:ext cx="923366" cy="2010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94E51-475A-4F7C-B8E7-A8385A7B20AC}">
      <dsp:nvSpPr>
        <dsp:cNvPr id="0" name=""/>
        <dsp:cNvSpPr/>
      </dsp:nvSpPr>
      <dsp:spPr>
        <a:xfrm>
          <a:off x="3296158" y="1140"/>
          <a:ext cx="1914970" cy="95748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Handlung</a:t>
          </a:r>
        </a:p>
      </dsp:txBody>
      <dsp:txXfrm>
        <a:off x="3324202" y="29184"/>
        <a:ext cx="1858882" cy="901397"/>
      </dsp:txXfrm>
    </dsp:sp>
    <dsp:sp modelId="{2CEE68B4-4B3C-4BE2-B3AD-CAE3F2CA9154}">
      <dsp:nvSpPr>
        <dsp:cNvPr id="0" name=""/>
        <dsp:cNvSpPr/>
      </dsp:nvSpPr>
      <dsp:spPr>
        <a:xfrm rot="2275516">
          <a:off x="4860194" y="1223014"/>
          <a:ext cx="1124438" cy="335119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960730" y="1290038"/>
        <a:ext cx="923366" cy="201071"/>
      </dsp:txXfrm>
    </dsp:sp>
    <dsp:sp modelId="{79CDD639-64A3-4692-A306-B99815FCC9D0}">
      <dsp:nvSpPr>
        <dsp:cNvPr id="0" name=""/>
        <dsp:cNvSpPr/>
      </dsp:nvSpPr>
      <dsp:spPr>
        <a:xfrm>
          <a:off x="5633699" y="1822522"/>
          <a:ext cx="1914970" cy="95748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Sprache</a:t>
          </a:r>
        </a:p>
      </dsp:txBody>
      <dsp:txXfrm>
        <a:off x="5661743" y="1850566"/>
        <a:ext cx="1858882" cy="901397"/>
      </dsp:txXfrm>
    </dsp:sp>
    <dsp:sp modelId="{7217DCD0-14CC-4CDE-A77F-B8DDDE64366F}">
      <dsp:nvSpPr>
        <dsp:cNvPr id="0" name=""/>
        <dsp:cNvSpPr/>
      </dsp:nvSpPr>
      <dsp:spPr>
        <a:xfrm rot="8489220">
          <a:off x="4860194" y="3063820"/>
          <a:ext cx="1124438" cy="335119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 rot="10800000">
        <a:off x="4960730" y="3130844"/>
        <a:ext cx="923366" cy="201071"/>
      </dsp:txXfrm>
    </dsp:sp>
    <dsp:sp modelId="{A562272E-37DA-4E18-9A77-EE9DD669390A}">
      <dsp:nvSpPr>
        <dsp:cNvPr id="0" name=""/>
        <dsp:cNvSpPr/>
      </dsp:nvSpPr>
      <dsp:spPr>
        <a:xfrm>
          <a:off x="3296158" y="3682752"/>
          <a:ext cx="1914970" cy="95748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Mathematische Konvention</a:t>
          </a:r>
        </a:p>
      </dsp:txBody>
      <dsp:txXfrm>
        <a:off x="3324202" y="3710796"/>
        <a:ext cx="1858882" cy="901397"/>
      </dsp:txXfrm>
    </dsp:sp>
    <dsp:sp modelId="{2FFD7027-E0FE-4D92-A4E5-D849430D1B28}">
      <dsp:nvSpPr>
        <dsp:cNvPr id="0" name=""/>
        <dsp:cNvSpPr/>
      </dsp:nvSpPr>
      <dsp:spPr>
        <a:xfrm rot="13043743">
          <a:off x="2471025" y="3061014"/>
          <a:ext cx="1124438" cy="335119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 rot="10800000">
        <a:off x="2571561" y="3128038"/>
        <a:ext cx="923366" cy="201071"/>
      </dsp:txXfrm>
    </dsp:sp>
    <dsp:sp modelId="{3C08A92A-A88F-4A55-9DEB-4223320FEFBD}">
      <dsp:nvSpPr>
        <dsp:cNvPr id="0" name=""/>
        <dsp:cNvSpPr/>
      </dsp:nvSpPr>
      <dsp:spPr>
        <a:xfrm>
          <a:off x="855360" y="1816909"/>
          <a:ext cx="1914970" cy="95748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Bild/Zeichnung</a:t>
          </a:r>
        </a:p>
      </dsp:txBody>
      <dsp:txXfrm>
        <a:off x="883404" y="1844953"/>
        <a:ext cx="1858882" cy="901397"/>
      </dsp:txXfrm>
    </dsp:sp>
    <dsp:sp modelId="{E4C24784-31BA-4736-8AA8-041FE780A43C}">
      <dsp:nvSpPr>
        <dsp:cNvPr id="0" name=""/>
        <dsp:cNvSpPr/>
      </dsp:nvSpPr>
      <dsp:spPr>
        <a:xfrm rot="19401213">
          <a:off x="2471025" y="1220208"/>
          <a:ext cx="1124438" cy="335119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2571561" y="1287232"/>
        <a:ext cx="923366" cy="201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98A09434-C23B-453E-9F1B-6B8E2192474B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5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02687A03-D1E2-4397-A14E-F9BFB7532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97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5738" y="1389063"/>
            <a:ext cx="6664325" cy="37496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A3EC-2710-4DD5-89A4-13B33FB144D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393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Aktivitäten des intermodalen Transfers (vgl. Maier,</a:t>
            </a:r>
            <a:r>
              <a:rPr lang="de-DE" baseline="0" dirty="0"/>
              <a:t> </a:t>
            </a:r>
            <a:r>
              <a:rPr lang="de-DE" dirty="0"/>
              <a:t>Schweiger &amp; Reichel 1999, S. 78)</a:t>
            </a:r>
          </a:p>
          <a:p>
            <a:endParaRPr lang="de-DE" dirty="0"/>
          </a:p>
          <a:p>
            <a:r>
              <a:rPr lang="de-DE" sz="1300" dirty="0"/>
              <a:t>Der korrekte Gebrauch der Terminologie ist eine natürliche Folge von Verstehen und nicht umgekehrt. Fachsprache kann und darf also nicht lediglich mitgeteilt werden,</a:t>
            </a:r>
          </a:p>
          <a:p>
            <a:r>
              <a:rPr lang="de-DE" sz="1300" dirty="0"/>
              <a:t>ohne zuvor eigene Erfahrungsbezüge in bedeutungshaltigen Kontexten zu ermöglichen.“ (Krauthausen 2007, S. 1028)</a:t>
            </a:r>
          </a:p>
          <a:p>
            <a:endParaRPr lang="de-DE" sz="1300" dirty="0"/>
          </a:p>
          <a:p>
            <a:r>
              <a:rPr lang="de-DE" sz="1300" dirty="0"/>
              <a:t>Mathematische Konvention: dicht + präzise + abstrakt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3BE7-1BDF-4345-81B3-35EDCE552F0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825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Konzeptionelle Mündlichkeit  (Umgangs-,</a:t>
            </a:r>
            <a:r>
              <a:rPr lang="de-DE" baseline="0" dirty="0"/>
              <a:t> Spontansprache wird zu einer Sprache der Distanz (= konzeptionelle Schriftlichkeit) , damit Bildungssprache entsteht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3BE7-1BDF-4345-81B3-35EDCE552F0F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797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Von TN analysieren lassen + Fördermöglichkeiten (je</a:t>
            </a:r>
            <a:r>
              <a:rPr lang="de-DE" baseline="0" dirty="0"/>
              <a:t> nach </a:t>
            </a:r>
            <a:r>
              <a:rPr lang="de-DE" dirty="0"/>
              <a:t>spf) skizzieren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7A03-D1E2-4397-A14E-F9BFB7532E8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469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3BE7-1BDF-4345-81B3-35EDCE552F0F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55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Aktivitäten des intermodalen Transfers (vgl. Maier,</a:t>
            </a:r>
            <a:r>
              <a:rPr lang="de-DE" baseline="0" dirty="0"/>
              <a:t> </a:t>
            </a:r>
            <a:r>
              <a:rPr lang="de-DE" dirty="0"/>
              <a:t>Schweiger &amp; Reichel 1999, S. 78)</a:t>
            </a:r>
          </a:p>
          <a:p>
            <a:endParaRPr lang="de-DE" dirty="0"/>
          </a:p>
          <a:p>
            <a:r>
              <a:rPr lang="de-DE" sz="1300" dirty="0"/>
              <a:t>Der korrekte Gebrauch der Terminologie ist eine natürliche Folge von Verstehen und nicht umgekehrt. Fachsprache kann und darf also nicht lediglich mitgeteilt werden,</a:t>
            </a:r>
          </a:p>
          <a:p>
            <a:r>
              <a:rPr lang="de-DE" sz="1300" dirty="0"/>
              <a:t>ohne zuvor eigene Erfahrungsbezüge in bedeutungshaltigen Kontexten zu ermöglichen.“ (Krauthausen 2007, S. 1028)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3BE7-1BDF-4345-81B3-35EDCE552F0F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186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Walter, Sebastian (2016) Auer-Verlag - Musterseite</a:t>
            </a:r>
          </a:p>
          <a:p>
            <a:r>
              <a:rPr lang="de-DE" dirty="0"/>
              <a:t>http://www.auer-verlag.de/media/ntx/auer/sample/07479_Musterseite.pdf</a:t>
            </a:r>
          </a:p>
          <a:p>
            <a:r>
              <a:rPr lang="de-DE" dirty="0"/>
              <a:t>Information auf Website: http://www.auer-verlag.de/07479-komm-mit-ins-matheabenteuer-mit-lisa-und-ali-kl-1a.html: „ Das Arbeitsheft 1A für das unabhängige kompetenzorientierte Unterrichtskonzept, das einen individualisierten und differenzierten inklusiven Mathematikunterricht ermöglicht. „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3BE7-1BDF-4345-81B3-35EDCE552F0F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176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3BE7-1BDF-4345-81B3-35EDCE552F0F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695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3BE7-1BDF-4345-81B3-35EDCE552F0F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52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624">
              <a:defRPr/>
            </a:pPr>
            <a:fld id="{8538A3EC-2710-4DD5-89A4-13B33FB144DF}" type="slidenum">
              <a:rPr lang="de-DE" sz="1900" kern="0">
                <a:solidFill>
                  <a:sysClr val="windowText" lastClr="000000"/>
                </a:solidFill>
              </a:rPr>
              <a:pPr defTabSz="955624">
                <a:defRPr/>
              </a:pPr>
              <a:t>2</a:t>
            </a:fld>
            <a:endParaRPr lang="de-DE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4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5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b="1" dirty="0"/>
              <a:t>Unterrichtsmedium</a:t>
            </a:r>
            <a:r>
              <a:rPr lang="de-DE" dirty="0"/>
              <a:t>:</a:t>
            </a:r>
            <a:r>
              <a:rPr lang="de-DE" baseline="0" dirty="0"/>
              <a:t> kognitive-linguistische  (=argumentieren, benennen, beurteilen) + sozial-kommunikative Kompetenzen (diskursive Tätigkeiten = Aushandeln von Bedeutungen + Austausch von Ansichten Bereitschaft, sich auf Denkwege, Denkstrategien anderer einzulassen (Linneweber-Lammerskitten 2013, 153)</a:t>
            </a:r>
          </a:p>
          <a:p>
            <a:endParaRPr lang="de-DE" baseline="0" dirty="0"/>
          </a:p>
          <a:p>
            <a:r>
              <a:rPr lang="de-DE" b="1" dirty="0"/>
              <a:t>Fachsprache Wortebene</a:t>
            </a:r>
          </a:p>
          <a:p>
            <a:pPr marL="179179" indent="-179179">
              <a:buFont typeface="Arial" panose="020B0604020202020204" pitchFamily="34" charset="0"/>
              <a:buChar char="•"/>
            </a:pPr>
            <a:r>
              <a:rPr lang="de-DE" dirty="0"/>
              <a:t>Fachwortschatz </a:t>
            </a:r>
            <a:r>
              <a:rPr lang="de-DE" b="1" i="0" dirty="0"/>
              <a:t>addieren oder Parallelogramm</a:t>
            </a:r>
          </a:p>
          <a:p>
            <a:pPr marL="179179" indent="-179179">
              <a:buFont typeface="Arial" panose="020B0604020202020204" pitchFamily="34" charset="0"/>
              <a:buChar char="•"/>
            </a:pPr>
            <a:r>
              <a:rPr lang="de-DE" dirty="0"/>
              <a:t>Wörter, die in der Alltagssprache die gleiche oder eine ähnliche Bedeutung haben, wie </a:t>
            </a:r>
            <a:r>
              <a:rPr lang="de-DE" b="1" i="0" dirty="0"/>
              <a:t>Dreieck und Quadrat</a:t>
            </a:r>
          </a:p>
          <a:p>
            <a:pPr marL="179179" indent="-179179">
              <a:buFont typeface="Arial" panose="020B0604020202020204" pitchFamily="34" charset="0"/>
              <a:buChar char="•"/>
            </a:pPr>
            <a:r>
              <a:rPr lang="de-DE" dirty="0"/>
              <a:t>Polysemie</a:t>
            </a:r>
            <a:r>
              <a:rPr lang="de-DE" baseline="0" dirty="0"/>
              <a:t> </a:t>
            </a:r>
            <a:r>
              <a:rPr lang="de-DE" b="1" i="0" dirty="0"/>
              <a:t>Produkt, Scheitel; gerade</a:t>
            </a:r>
            <a:endParaRPr lang="de-DE" i="0" dirty="0"/>
          </a:p>
          <a:p>
            <a:pPr marL="179179" indent="-179179">
              <a:buFont typeface="Arial" panose="020B0604020202020204" pitchFamily="34" charset="0"/>
              <a:buChar char="•"/>
            </a:pPr>
            <a:r>
              <a:rPr lang="de-DE" b="1" dirty="0"/>
              <a:t>Zusammengesetze</a:t>
            </a:r>
            <a:r>
              <a:rPr lang="de-DE" b="1" baseline="0" dirty="0"/>
              <a:t> Wörter</a:t>
            </a:r>
            <a:r>
              <a:rPr lang="de-DE" baseline="0" dirty="0"/>
              <a:t>: </a:t>
            </a:r>
            <a:r>
              <a:rPr lang="de-DE" dirty="0"/>
              <a:t>Quadernetz, Geodreieck, Stellenwerttafel; Quadratzentimeter; Würfelgebäude; Bauplan; Nachbarzehner; Rechenweg; gegenüberliegende Flächen</a:t>
            </a:r>
          </a:p>
          <a:p>
            <a:pPr marL="179179" indent="-179179">
              <a:buFont typeface="Arial" panose="020B0604020202020204" pitchFamily="34" charset="0"/>
              <a:buChar char="•"/>
            </a:pPr>
            <a:r>
              <a:rPr lang="de-DE" b="1" dirty="0"/>
              <a:t>Präpositionen</a:t>
            </a:r>
            <a:r>
              <a:rPr lang="de-DE" dirty="0"/>
              <a:t>: mehr/weniger als, erhöhe auf/um 10; davor/dahinter – toplogische Begriffe: davor/dahinter; neben-, hintereinander</a:t>
            </a:r>
          </a:p>
          <a:p>
            <a:pPr marL="179179" indent="-179179">
              <a:buFont typeface="Arial" panose="020B0604020202020204" pitchFamily="34" charset="0"/>
              <a:buChar char="•"/>
            </a:pPr>
            <a:r>
              <a:rPr lang="de-DE" b="1" dirty="0"/>
              <a:t>Vorsilben</a:t>
            </a:r>
            <a:r>
              <a:rPr lang="de-DE" dirty="0"/>
              <a:t>:</a:t>
            </a:r>
            <a:r>
              <a:rPr lang="de-DE" baseline="0" dirty="0"/>
              <a:t> </a:t>
            </a:r>
            <a:r>
              <a:rPr lang="de-DE" dirty="0"/>
              <a:t>(zer-, zurück)legen; (aus)schneiden, (zer-,auf-, </a:t>
            </a:r>
            <a:r>
              <a:rPr lang="de-DE" dirty="0" err="1"/>
              <a:t>ver</a:t>
            </a:r>
            <a:r>
              <a:rPr lang="de-DE" dirty="0"/>
              <a:t>-, ein-, auf-, ab)teilen; </a:t>
            </a:r>
          </a:p>
          <a:p>
            <a:r>
              <a:rPr lang="de-DE" b="1" dirty="0"/>
              <a:t>Satzebene</a:t>
            </a:r>
            <a:r>
              <a:rPr lang="de-DE" dirty="0"/>
              <a:t>: Äußerungslänge + Anordnung der Satzglieder + verschachtelte Nebensätze + Passivstrukturen</a:t>
            </a:r>
          </a:p>
          <a:p>
            <a:pPr marL="179179" indent="-179179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/>
              <a:t>Bildungssprache</a:t>
            </a:r>
            <a:r>
              <a:rPr lang="de-DE" dirty="0"/>
              <a:t> = Sprache, die sowohl die sozialen und kulturellen Praktiken der Sprachverwendung als auch die Formen der Vermittlung und des Erwerbs von Wissen in einer Gesellschaft bestimmt) = normativer Charakter = spezifische Art, Sprache zu verwenden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3BE7-1BDF-4345-81B3-35EDCE552F0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7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8113" y="1347788"/>
            <a:ext cx="6462712" cy="363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dirty="0"/>
              <a:t>Berliner Längsschnittstudie zur Lesekompetenzentwicklung von Grundschulkindern (</a:t>
            </a:r>
            <a:r>
              <a:rPr lang="de-DE" altLang="de-DE" b="1" dirty="0" err="1"/>
              <a:t>BeLesen</a:t>
            </a:r>
            <a:r>
              <a:rPr lang="de-DE" altLang="de-DE" dirty="0"/>
              <a:t>) - Einfluss personeller Eingangsvoraussetzungen auf Schülerleistungen im Verlauf der Grundschulzeit (1.-4. Klasse); http://www.uni-potsdam.de/fileadmin/projects/grundschulpaedagogik/assets/Poster_DGfE_Grundschultagung_290906.pdf</a:t>
            </a:r>
          </a:p>
          <a:p>
            <a:pPr eaLnBrk="1" hangingPunct="1">
              <a:spcBef>
                <a:spcPct val="0"/>
              </a:spcBef>
            </a:pPr>
            <a:endParaRPr lang="de-DE" altLang="de-DE" b="1" dirty="0"/>
          </a:p>
          <a:p>
            <a:pPr eaLnBrk="1" hangingPunct="1">
              <a:spcBef>
                <a:spcPct val="0"/>
              </a:spcBef>
            </a:pPr>
            <a:r>
              <a:rPr lang="de-DE" altLang="de-DE" b="1" dirty="0"/>
              <a:t>Messinstrumente:</a:t>
            </a:r>
            <a:r>
              <a:rPr lang="de-DE" altLang="de-DE" dirty="0"/>
              <a:t> DEMAT;</a:t>
            </a:r>
            <a:r>
              <a:rPr lang="de-DE" altLang="de-DE" baseline="0" dirty="0"/>
              <a:t> Sprachstandsüberprüfung und Förderdiagnostik für Ausländer- und Aussiedlerkinder (SFD 2011: </a:t>
            </a:r>
            <a:r>
              <a:rPr lang="de-DE" altLang="de-DE" baseline="0" dirty="0" err="1"/>
              <a:t>Hobusch</a:t>
            </a:r>
            <a:r>
              <a:rPr lang="de-DE" altLang="de-DE" baseline="0" dirty="0"/>
              <a:t>, Lutz&amp; Wiest) = Verstehen mündlicher Anweisungen und Erläuterungen: Wortschatz, Farbkenntnisse, Präpositionen, Artikel, Singular + Plural, das Text- und Hörverständnis + mündliche Sprachproduktion = passiver Wortschatz + richtige grammatikalische Anwendung + verbale Ausdrucksfähigkeit.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baseline="0" dirty="0"/>
              <a:t>CFT 1 (</a:t>
            </a:r>
            <a:r>
              <a:rPr lang="de-DE" altLang="de-DE" baseline="0" dirty="0" err="1"/>
              <a:t>Catell</a:t>
            </a:r>
            <a:r>
              <a:rPr lang="de-DE" altLang="de-DE" baseline="0" dirty="0"/>
              <a:t>/Weiß; Osterland, 1997) Culture Fair </a:t>
            </a:r>
            <a:r>
              <a:rPr lang="de-DE" altLang="de-DE" baseline="0" dirty="0" err="1"/>
              <a:t>Intelligence</a:t>
            </a:r>
            <a:r>
              <a:rPr lang="de-DE" altLang="de-DE" baseline="0" dirty="0"/>
              <a:t> Test (CFIT) = Kulturell fairer Intelligenztest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baseline="0" dirty="0"/>
              <a:t>WWLP International </a:t>
            </a:r>
            <a:r>
              <a:rPr lang="de-DE" altLang="de-DE" baseline="0" dirty="0" err="1"/>
              <a:t>socio-economic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index</a:t>
            </a:r>
            <a:r>
              <a:rPr lang="de-DE" altLang="de-DE" baseline="0" dirty="0"/>
              <a:t> of </a:t>
            </a:r>
            <a:r>
              <a:rPr lang="de-DE" altLang="de-DE" baseline="0" dirty="0" err="1"/>
              <a:t>occupazional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status</a:t>
            </a:r>
            <a:r>
              <a:rPr lang="de-DE" altLang="de-DE" baseline="0" dirty="0"/>
              <a:t> (ISEI: </a:t>
            </a:r>
            <a:r>
              <a:rPr lang="de-DE" altLang="de-DE" baseline="0" dirty="0" err="1"/>
              <a:t>Ganzeboom</a:t>
            </a:r>
            <a:r>
              <a:rPr lang="de-DE" altLang="de-DE" baseline="0" dirty="0"/>
              <a:t>/De </a:t>
            </a:r>
            <a:r>
              <a:rPr lang="de-DE" altLang="de-DE" baseline="0" dirty="0" err="1"/>
              <a:t>Graaf</a:t>
            </a:r>
            <a:r>
              <a:rPr lang="de-DE" altLang="de-DE" baseline="0" dirty="0"/>
              <a:t>/</a:t>
            </a:r>
            <a:r>
              <a:rPr lang="de-DE" altLang="de-DE" baseline="0" dirty="0" err="1"/>
              <a:t>Treiman</a:t>
            </a:r>
            <a:r>
              <a:rPr lang="de-DE" altLang="de-DE" baseline="0" dirty="0"/>
              <a:t> 1992)</a:t>
            </a:r>
            <a:endParaRPr lang="de-DE" altLang="de-DE" dirty="0"/>
          </a:p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1pPr>
            <a:lvl2pPr marL="776444" indent="-298632" eaLnBrk="0" hangingPunct="0"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2pPr>
            <a:lvl3pPr marL="1194530" indent="-238906" eaLnBrk="0" hangingPunct="0"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3pPr>
            <a:lvl4pPr marL="1672342" indent="-238906" eaLnBrk="0" hangingPunct="0"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4pPr>
            <a:lvl5pPr marL="2150154" indent="-238906" eaLnBrk="0" hangingPunct="0"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5pPr>
            <a:lvl6pPr marL="2627966" indent="-2389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6pPr>
            <a:lvl7pPr marL="3105778" indent="-2389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7pPr>
            <a:lvl8pPr marL="3583589" indent="-2389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8pPr>
            <a:lvl9pPr marL="4061402" indent="-2389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6C070-935D-43F4-8B70-9B5EA39BB3CF}" type="slidenum">
              <a:rPr lang="de-DE" altLang="de-DE">
                <a:solidFill>
                  <a:schemeClr val="tx1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de-DE" altLang="de-DE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439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8113" y="1347788"/>
            <a:ext cx="6462712" cy="363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dirty="0"/>
              <a:t>(H-LAD = Heidelberger Lautdifferenzierungstest (Glück 2011),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/>
              <a:t>ZNS = Zahlennachsprechen aus HAWIK = phonologischen Arbeitsgedächtnis (Petermann 2010);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/>
              <a:t>WWT rezeptiv = aus</a:t>
            </a:r>
            <a:r>
              <a:rPr lang="de-DE" altLang="de-DE" baseline="0" dirty="0"/>
              <a:t> Wortschatz und Wortfindungstest (Glück 2011)</a:t>
            </a:r>
            <a:endParaRPr lang="de-DE" altLang="de-DE" dirty="0"/>
          </a:p>
          <a:p>
            <a:pPr eaLnBrk="1" hangingPunct="1">
              <a:spcBef>
                <a:spcPct val="0"/>
              </a:spcBef>
            </a:pPr>
            <a:r>
              <a:rPr lang="de-DE" altLang="de-DE" dirty="0"/>
              <a:t>TROG-D = Satzverstehen aus Test zur Prüfung des Grammatikverständnis (2013)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/>
              <a:t>SET-Text = Textverstehen aus Sprachentwicklungstest (Petermann 2012)</a:t>
            </a:r>
          </a:p>
          <a:p>
            <a:pPr eaLnBrk="1" hangingPunct="1">
              <a:spcBef>
                <a:spcPct val="0"/>
              </a:spcBef>
            </a:pPr>
            <a:endParaRPr lang="de-DE" altLang="de-DE" b="1" dirty="0"/>
          </a:p>
          <a:p>
            <a:pPr eaLnBrk="1" hangingPunct="1">
              <a:spcBef>
                <a:spcPct val="0"/>
              </a:spcBef>
            </a:pPr>
            <a:r>
              <a:rPr lang="de-DE" altLang="de-DE" b="1" dirty="0"/>
              <a:t>Sprachheilschüler</a:t>
            </a:r>
            <a:r>
              <a:rPr lang="de-DE" altLang="de-DE" dirty="0"/>
              <a:t>: H-LAD und TROG-D im unterdurchschnittlichen Bereich, im ZNS und SET-Textverständnis durchschnittlich .</a:t>
            </a:r>
          </a:p>
          <a:p>
            <a:pPr defTabSz="955624">
              <a:spcBef>
                <a:spcPct val="0"/>
              </a:spcBef>
              <a:defRPr/>
            </a:pPr>
            <a:r>
              <a:rPr lang="de-DE" altLang="de-DE" b="1" dirty="0"/>
              <a:t>Förderschüler</a:t>
            </a:r>
            <a:r>
              <a:rPr lang="de-DE" altLang="de-DE" dirty="0"/>
              <a:t>: Textverständnis (SET) + phonologischen Arbeitsgedächtnis (ZNS) unterdurchschnittliche  + in diesen beiden Teilbereichen auch den Sprachheilschülern signifikant unterlegen. Förderschüler verfügen  - unabhängig von ihrer Erst-  bzw. Herkunftssprache  -  über einen deutlich eingeschränkten rezeptiven Wortschatz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b="1" dirty="0"/>
              <a:t>Ausdifferenzierung nach Kriterium Herkunfts- bzw. Muttersprache</a:t>
            </a:r>
            <a:r>
              <a:rPr lang="de-DE" altLang="de-DE" dirty="0"/>
              <a:t>: 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/>
              <a:t>bilinguale Förderschüler signifikant geringeren rezeptiven (deutschen) Wortschatz als alle anderen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/>
              <a:t>Selbst die besten bilingualen Förderschüler liegen deutlich hinter den besten </a:t>
            </a:r>
            <a:r>
              <a:rPr lang="de-DE" altLang="de-DE" dirty="0" err="1"/>
              <a:t>monolingualen</a:t>
            </a:r>
            <a:r>
              <a:rPr lang="de-DE" altLang="de-DE" dirty="0"/>
              <a:t> Förderschülern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/>
              <a:t>Grund-, Sprachheil-, FöSchule</a:t>
            </a:r>
            <a:r>
              <a:rPr lang="de-DE" altLang="de-DE" baseline="0" dirty="0"/>
              <a:t> und mono-, bilingual: je Teilgruppe (n = 20) 6-Gruppen-Design</a:t>
            </a:r>
          </a:p>
          <a:p>
            <a:pPr eaLnBrk="1" hangingPunct="1">
              <a:spcBef>
                <a:spcPct val="0"/>
              </a:spcBef>
            </a:pPr>
            <a:endParaRPr lang="de-DE" altLang="de-DE" baseline="0" dirty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1pPr>
            <a:lvl2pPr marL="776444" indent="-298632" eaLnBrk="0" hangingPunct="0"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2pPr>
            <a:lvl3pPr marL="1194530" indent="-238906" eaLnBrk="0" hangingPunct="0"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3pPr>
            <a:lvl4pPr marL="1672342" indent="-238906" eaLnBrk="0" hangingPunct="0"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4pPr>
            <a:lvl5pPr marL="2150154" indent="-238906" eaLnBrk="0" hangingPunct="0"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5pPr>
            <a:lvl6pPr marL="2627966" indent="-2389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6pPr>
            <a:lvl7pPr marL="3105778" indent="-2389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7pPr>
            <a:lvl8pPr marL="3583589" indent="-2389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8pPr>
            <a:lvl9pPr marL="4061402" indent="-2389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6C070-935D-43F4-8B70-9B5EA39BB3CF}" type="slidenum">
              <a:rPr lang="de-DE" altLang="de-DE">
                <a:solidFill>
                  <a:schemeClr val="tx1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de-DE" altLang="de-DE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54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8113" y="1347788"/>
            <a:ext cx="6462712" cy="363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b="1" dirty="0"/>
              <a:t>Kompetenzstufen</a:t>
            </a:r>
            <a:r>
              <a:rPr lang="de-DE" altLang="de-DE" dirty="0"/>
              <a:t> IQB 2008: 5-stufige Skala</a:t>
            </a:r>
          </a:p>
          <a:p>
            <a:pPr marL="179179" indent="-179179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dirty="0"/>
              <a:t>Stufe I – technische Grundlagen/Routinetätigkeiten</a:t>
            </a:r>
          </a:p>
          <a:p>
            <a:pPr marL="179179" indent="-179179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dirty="0"/>
              <a:t>Stufe II – einfache Anwendungen von Grundlagenwissen (Routineprozeduren in klar strukturiertem Kontext)</a:t>
            </a:r>
          </a:p>
          <a:p>
            <a:pPr marL="179179" indent="-179179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dirty="0"/>
              <a:t>Stufe III – Erkennen und nutzen von Zusammenhängen in vertrauten (mathematisch und sachbezogenen) Kontext</a:t>
            </a:r>
          </a:p>
          <a:p>
            <a:pPr marL="179179" indent="-179179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dirty="0"/>
              <a:t>Stufe</a:t>
            </a:r>
            <a:r>
              <a:rPr lang="de-DE" altLang="de-DE" baseline="0" dirty="0"/>
              <a:t> IV – sicheres und flexibles Anwenden von begrifflichem Wissen und </a:t>
            </a:r>
            <a:r>
              <a:rPr lang="de-DE" altLang="de-DE" baseline="0" dirty="0" err="1"/>
              <a:t>Proceduren</a:t>
            </a:r>
            <a:r>
              <a:rPr lang="de-DE" altLang="de-DE" baseline="0" dirty="0"/>
              <a:t> im curricularen Umfang</a:t>
            </a:r>
          </a:p>
          <a:p>
            <a:pPr marL="179179" indent="-179179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baseline="0" dirty="0"/>
              <a:t>Stufe V – Modellierung komplexer Probleme und selbständiges Entwicklung geeigneter Strategien</a:t>
            </a:r>
            <a:endParaRPr lang="de-DE" altLang="de-DE" dirty="0"/>
          </a:p>
          <a:p>
            <a:pPr eaLnBrk="1" hangingPunct="1">
              <a:spcBef>
                <a:spcPct val="0"/>
              </a:spcBef>
            </a:pPr>
            <a:endParaRPr lang="de-DE" altLang="de-DE" b="1" dirty="0"/>
          </a:p>
          <a:p>
            <a:pPr eaLnBrk="1" hangingPunct="1">
              <a:spcBef>
                <a:spcPct val="0"/>
              </a:spcBef>
            </a:pPr>
            <a:r>
              <a:rPr lang="de-DE" altLang="de-DE" b="1" dirty="0"/>
              <a:t>SET Leistungen = Verbalisierungsfähigkeit </a:t>
            </a:r>
            <a:r>
              <a:rPr lang="de-DE" altLang="de-DE" dirty="0"/>
              <a:t>in mehr als 50% der relevanten Untertests im unterdurchschnittlichen Bereich = Fähigkeit unterdurchschnittlich bezeichnet. D.h. drei oder mehr durchschnittlichen Untertestergebnisse = durchschnittlichen Verbalisierungsfähigkeit (Relevante Untertest = 1,2,4,6,7)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dirty="0"/>
              <a:t>(1 = Wirtschatz/Bilder benennen; 2 = semantische Relation/Kategorien bilden</a:t>
            </a:r>
            <a:r>
              <a:rPr lang="de-DE" altLang="de-DE" baseline="0" dirty="0"/>
              <a:t> 4 = Sprachverständnis/Semantik/Handlung nachspielen + Fragen zum Text; 6 = Bildergeschichten/</a:t>
            </a:r>
            <a:r>
              <a:rPr lang="de-DE" altLang="de-DE" baseline="0" dirty="0" err="1"/>
              <a:t>sponate</a:t>
            </a:r>
            <a:r>
              <a:rPr lang="de-DE" altLang="de-DE" baseline="0" dirty="0"/>
              <a:t> Äußerungen; 7 = Satzbildung/grammatisch + semantisch richtige Sätze)</a:t>
            </a:r>
            <a:endParaRPr lang="de-DE" altLang="de-DE" dirty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1pPr>
            <a:lvl2pPr marL="776444" indent="-298632" eaLnBrk="0" hangingPunct="0"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2pPr>
            <a:lvl3pPr marL="1194530" indent="-238906" eaLnBrk="0" hangingPunct="0"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3pPr>
            <a:lvl4pPr marL="1672342" indent="-238906" eaLnBrk="0" hangingPunct="0"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4pPr>
            <a:lvl5pPr marL="2150154" indent="-238906" eaLnBrk="0" hangingPunct="0"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5pPr>
            <a:lvl6pPr marL="2627966" indent="-2389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6pPr>
            <a:lvl7pPr marL="3105778" indent="-2389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7pPr>
            <a:lvl8pPr marL="3583589" indent="-2389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8pPr>
            <a:lvl9pPr marL="4061402" indent="-2389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CC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E6C070-935D-43F4-8B70-9B5EA39BB3CF}" type="slidenum">
              <a:rPr lang="de-DE" altLang="de-DE">
                <a:solidFill>
                  <a:schemeClr val="tx1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de-DE" altLang="de-DE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91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7A03-D1E2-4397-A14E-F9BFB7532E8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745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624">
              <a:defRPr/>
            </a:pPr>
            <a:r>
              <a:rPr lang="de-DE" dirty="0"/>
              <a:t>uneingeschränkten Lern- und Entwicklungsmöglichkeiten jedes Menschen </a:t>
            </a:r>
          </a:p>
          <a:p>
            <a:pPr defTabSz="955624">
              <a:defRPr/>
            </a:pPr>
            <a:r>
              <a:rPr lang="de-DE" dirty="0"/>
              <a:t>Anerkennung, der ‚Normalität in der Verschiedenheit‘, d.h. unter-schiedlichen Differenzlinien z.B. die sonderpädagogischen Förderschwerpunkte, aber auch Differenzlinien wie Herkunft, Ethnie, Sprache usw. thematisieren und mit der jeweiligen Fachexpertise subsidiär zu begleiten, modifizieren oder auch zu kompensieren.</a:t>
            </a:r>
          </a:p>
          <a:p>
            <a:pPr defTabSz="955624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8A3EC-2710-4DD5-89A4-13B33FB144DF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1760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3BE7-1BDF-4345-81B3-35EDCE552F0F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723-DE6C-46C8-90AC-8F8320AEE9B0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DEA9-6A26-4C75-9DFE-B0FFDCF39F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0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723-DE6C-46C8-90AC-8F8320AEE9B0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DEA9-6A26-4C75-9DFE-B0FFDCF39F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99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723-DE6C-46C8-90AC-8F8320AEE9B0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DEA9-6A26-4C75-9DFE-B0FFDCF39F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97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723-DE6C-46C8-90AC-8F8320AEE9B0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DEA9-6A26-4C75-9DFE-B0FFDCF39F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52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723-DE6C-46C8-90AC-8F8320AEE9B0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DEA9-6A26-4C75-9DFE-B0FFDCF39F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04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723-DE6C-46C8-90AC-8F8320AEE9B0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DEA9-6A26-4C75-9DFE-B0FFDCF39F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95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723-DE6C-46C8-90AC-8F8320AEE9B0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DEA9-6A26-4C75-9DFE-B0FFDCF39F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34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723-DE6C-46C8-90AC-8F8320AEE9B0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DEA9-6A26-4C75-9DFE-B0FFDCF39F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0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723-DE6C-46C8-90AC-8F8320AEE9B0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DEA9-6A26-4C75-9DFE-B0FFDCF39F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80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723-DE6C-46C8-90AC-8F8320AEE9B0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DEA9-6A26-4C75-9DFE-B0FFDCF39F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01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723-DE6C-46C8-90AC-8F8320AEE9B0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DEA9-6A26-4C75-9DFE-B0FFDCF39F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90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43723-DE6C-46C8-90AC-8F8320AEE9B0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1DEA9-6A26-4C75-9DFE-B0FFDCF39F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03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0.xml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4.xml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363173"/>
            <a:ext cx="9144000" cy="2405472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  <a:p>
            <a:r>
              <a:rPr lang="de-DE" sz="14400" dirty="0"/>
              <a:t> </a:t>
            </a:r>
            <a:r>
              <a:rPr lang="de-DE" sz="14400" i="1" dirty="0"/>
              <a:t>Die 9. Die </a:t>
            </a:r>
            <a:r>
              <a:rPr lang="de-DE" sz="14400" i="1" dirty="0" err="1"/>
              <a:t>is</a:t>
            </a:r>
            <a:r>
              <a:rPr lang="de-DE" sz="14400" i="1" dirty="0"/>
              <a:t> mehr. Mehr. Wie heißt noch mal. Mehr Zahl. Wie soll ich jetzt erklären?</a:t>
            </a:r>
            <a:endParaRPr lang="de-DE" sz="14400" b="1" i="1" dirty="0">
              <a:solidFill>
                <a:srgbClr val="0070C0"/>
              </a:solidFill>
            </a:endParaRPr>
          </a:p>
          <a:p>
            <a:endParaRPr lang="de-DE" sz="3600" b="1" i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de-DE" sz="12800" b="1" dirty="0">
                <a:solidFill>
                  <a:srgbClr val="0070C0"/>
                </a:solidFill>
              </a:rPr>
              <a:t>Inklusiver Mathematikunterricht als kommunikationsfördernder und sprachsensibler Fachunterricht  </a:t>
            </a:r>
          </a:p>
          <a:p>
            <a:pPr>
              <a:lnSpc>
                <a:spcPct val="120000"/>
              </a:lnSpc>
            </a:pPr>
            <a:r>
              <a:rPr lang="de-DE" sz="8000" b="1" dirty="0">
                <a:solidFill>
                  <a:srgbClr val="0070C0"/>
                </a:solidFill>
              </a:rPr>
              <a:t>Empirische Befunde und konzeptionelle Überlegungen </a:t>
            </a:r>
          </a:p>
          <a:p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821" y="194084"/>
            <a:ext cx="1390008" cy="6157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139710" y="132626"/>
            <a:ext cx="4256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4. ZINT-Arbeitstagung vom 20. - 22.10.2016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41" y="230835"/>
            <a:ext cx="2700205" cy="77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32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Inhaltsplatzhalter 5"/>
          <p:cNvGraphicFramePr>
            <a:graphicFrameLocks noGrp="1"/>
          </p:cNvGraphicFramePr>
          <p:nvPr>
            <p:ph idx="1"/>
            <p:extLst/>
          </p:nvPr>
        </p:nvGraphicFramePr>
        <p:xfrm>
          <a:off x="1813560" y="1731379"/>
          <a:ext cx="8507288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Pfeil nach links und rechts 15"/>
          <p:cNvSpPr/>
          <p:nvPr/>
        </p:nvSpPr>
        <p:spPr>
          <a:xfrm rot="5400000">
            <a:off x="4852808" y="3452541"/>
            <a:ext cx="2428792" cy="990510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4831208" y="3457146"/>
            <a:ext cx="2428792" cy="1008112"/>
            <a:chOff x="4998848" y="3748878"/>
            <a:chExt cx="2428792" cy="100811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Pfeil nach links und rechts 17"/>
            <p:cNvSpPr/>
            <p:nvPr/>
          </p:nvSpPr>
          <p:spPr>
            <a:xfrm>
              <a:off x="4998848" y="3748878"/>
              <a:ext cx="2428792" cy="1008112"/>
            </a:xfrm>
            <a:prstGeom prst="left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  <a:p>
              <a:pPr algn="ctr"/>
              <a:endParaRPr lang="de-DE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119230" y="3968614"/>
              <a:ext cx="2231571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dirty="0"/>
                <a:t>Ikonisieren,</a:t>
              </a:r>
            </a:p>
            <a:p>
              <a:pPr algn="ctr"/>
              <a:r>
                <a:rPr lang="de-DE" sz="1700" dirty="0"/>
                <a:t>Verbalisieren</a:t>
              </a: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5878058" y="2812795"/>
            <a:ext cx="446276" cy="227000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de-DE" sz="1700" dirty="0"/>
              <a:t>De-,             Kodieren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264529" y="252696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Konkretisieren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Verbalisieren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264529" y="489436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Verbalisieren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Dekodieren/ Kodieren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343136" y="4894363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Kodieren/ Dekodieren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Ikonisieren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3016565" y="2249962"/>
            <a:ext cx="1868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Verbalisieren/ Ikonisieren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Konkretisieren</a:t>
            </a:r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838200" y="563880"/>
            <a:ext cx="10515600" cy="1126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>
                <a:solidFill>
                  <a:schemeClr val="accent2">
                    <a:lumMod val="75000"/>
                  </a:schemeClr>
                </a:solidFill>
              </a:rPr>
              <a:t>Fördermöglichkeiten II - Erarbeitung</a:t>
            </a:r>
            <a:br>
              <a:rPr lang="de-DE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2800" dirty="0">
                <a:solidFill>
                  <a:schemeClr val="accent2">
                    <a:lumMod val="75000"/>
                  </a:schemeClr>
                </a:solidFill>
              </a:rPr>
              <a:t>(kognitiv-linguistisch und sozial-kommunikativ)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4609578" y="4894363"/>
            <a:ext cx="2931090" cy="1963637"/>
          </a:xfrm>
          <a:prstGeom prst="ellipse">
            <a:avLst/>
          </a:prstGeom>
          <a:noFill/>
          <a:ln w="34925">
            <a:solidFill>
              <a:srgbClr val="C0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Audio_Interview_Probandin_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33084" y="14470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2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14" grpId="0">
        <p:bldAsOne/>
      </p:bldGraphic>
      <p:bldP spid="16" grpId="0" animBg="1"/>
      <p:bldP spid="20" grpId="0"/>
      <p:bldP spid="21" grpId="0"/>
      <p:bldP spid="22" grpId="0"/>
      <p:bldP spid="23" grpId="0"/>
      <p:bldP spid="24" grpId="0"/>
      <p:bldP spid="25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>
                <a:solidFill>
                  <a:schemeClr val="accent2">
                    <a:lumMod val="75000"/>
                  </a:schemeClr>
                </a:solidFill>
              </a:rPr>
              <a:t>Fördermöglichkeiten III - Erarbeitung</a:t>
            </a:r>
            <a:br>
              <a:rPr lang="de-DE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(kognitiv-linguistisch und sozial –kommunikativ)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450937" y="1700809"/>
            <a:ext cx="6367383" cy="4992499"/>
          </a:xfrm>
        </p:spPr>
        <p:txBody>
          <a:bodyPr>
            <a:normAutofit fontScale="47500" lnSpcReduction="20000"/>
          </a:bodyPr>
          <a:lstStyle/>
          <a:p>
            <a:r>
              <a:rPr lang="de-DE" sz="5000" dirty="0"/>
              <a:t>fachspezifischer Mindestwortschatzes (Glossar: „mein Mathewörterbuch“) </a:t>
            </a:r>
          </a:p>
          <a:p>
            <a:r>
              <a:rPr lang="de-DE" sz="5000" dirty="0"/>
              <a:t>Wiederholung / Umformulieren der Aufgaben-, Problemstellung durch Schüler</a:t>
            </a:r>
          </a:p>
          <a:p>
            <a:r>
              <a:rPr lang="de-DE" sz="5000" dirty="0"/>
              <a:t>Entwickeln von Hypothesen</a:t>
            </a:r>
          </a:p>
          <a:p>
            <a:r>
              <a:rPr lang="de-DE" sz="5000" dirty="0"/>
              <a:t>sozial-kooperative Erarbeitung (Erklären, Begründen …) </a:t>
            </a:r>
          </a:p>
          <a:p>
            <a:r>
              <a:rPr lang="de-DE" sz="5000" dirty="0"/>
              <a:t>Verschriftlichung (Rechengeschichten,-tagebücher)</a:t>
            </a:r>
          </a:p>
          <a:p>
            <a:r>
              <a:rPr lang="de-DE" sz="5000" dirty="0"/>
              <a:t>handlungsbegleitendes Sprechen – „lautes Denken“</a:t>
            </a:r>
          </a:p>
          <a:p>
            <a:r>
              <a:rPr lang="de-DE" sz="5000" dirty="0"/>
              <a:t>Verknüpfung mit Alltags-, Weltwissen</a:t>
            </a:r>
          </a:p>
          <a:p>
            <a:r>
              <a:rPr lang="de-DE" sz="5000" dirty="0"/>
              <a:t>Visualisierung durch Symbole und (Situations-)Bilder</a:t>
            </a:r>
          </a:p>
          <a:p>
            <a:r>
              <a:rPr lang="de-DE" sz="5000" dirty="0"/>
              <a:t>Wortkarten (eventuell mit Silbenbögen)</a:t>
            </a:r>
          </a:p>
          <a:p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66573" y="1806798"/>
            <a:ext cx="2822693" cy="407857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23" y="1823894"/>
            <a:ext cx="2927908" cy="232676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51" y="1723027"/>
            <a:ext cx="3393915" cy="416234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0369" y="4150657"/>
            <a:ext cx="3863877" cy="13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9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chemeClr val="accent2">
                    <a:lumMod val="75000"/>
                  </a:schemeClr>
                </a:solidFill>
              </a:rPr>
              <a:t>Aufgabenbeispiel </a:t>
            </a:r>
            <a:br>
              <a:rPr lang="de-DE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(IQB 2008; Testheft 1)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3063" y="18352"/>
            <a:ext cx="4602270" cy="6608534"/>
          </a:xfr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2237426" cy="3133616"/>
          </a:xfrm>
          <a:prstGeom prst="rect">
            <a:avLst/>
          </a:prstGeom>
        </p:spPr>
      </p:pic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855612" y="2810095"/>
            <a:ext cx="2816596" cy="366401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1802" y="365125"/>
            <a:ext cx="242672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6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 algn="ctr">
              <a:buNone/>
            </a:pPr>
            <a:r>
              <a:rPr lang="de-DE" sz="4800" dirty="0">
                <a:solidFill>
                  <a:srgbClr val="0070C0"/>
                </a:solidFill>
                <a:latin typeface="Freestyle Script" panose="030804020302050B0404" pitchFamily="66" charset="0"/>
              </a:rPr>
              <a:t>Herzlichen Dank für Ihre Aufmerksamkeit </a:t>
            </a:r>
          </a:p>
        </p:txBody>
      </p:sp>
      <p:sp>
        <p:nvSpPr>
          <p:cNvPr id="5" name="Ovale Legende 4"/>
          <p:cNvSpPr/>
          <p:nvPr/>
        </p:nvSpPr>
        <p:spPr>
          <a:xfrm>
            <a:off x="4871864" y="1603332"/>
            <a:ext cx="4397396" cy="2587517"/>
          </a:xfrm>
          <a:prstGeom prst="wedgeEllipseCallout">
            <a:avLst>
              <a:gd name="adj1" fmla="val -26652"/>
              <a:gd name="adj2" fmla="val 6813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/>
              <a:t>Isch</a:t>
            </a:r>
            <a:r>
              <a:rPr lang="de-DE" sz="2800" dirty="0"/>
              <a:t> geh  pause</a:t>
            </a:r>
          </a:p>
        </p:txBody>
      </p:sp>
    </p:spTree>
    <p:extLst>
      <p:ext uri="{BB962C8B-B14F-4D97-AF65-F5344CB8AC3E}">
        <p14:creationId xmlns:p14="http://schemas.microsoft.com/office/powerpoint/2010/main" val="250711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chemeClr val="accent2">
                    <a:lumMod val="75000"/>
                  </a:schemeClr>
                </a:solidFill>
              </a:rPr>
              <a:t>Empfehlung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89600" y="1825625"/>
            <a:ext cx="56642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de-DE" sz="2400" i="1" dirty="0"/>
              <a:t>Berg, M., </a:t>
            </a:r>
            <a:r>
              <a:rPr lang="de-DE" sz="2400" i="1" dirty="0" err="1"/>
              <a:t>Sallat</a:t>
            </a:r>
            <a:r>
              <a:rPr lang="de-DE" sz="2400" i="1" dirty="0"/>
              <a:t>, S., Ullrich, S. &amp; Werner, B. (2016): </a:t>
            </a:r>
            <a:r>
              <a:rPr lang="de-DE" sz="2400" b="1" dirty="0"/>
              <a:t>Inklusiver Mathematikunterricht als sprach- und kommunikationssensibler Fachunterricht. Empirische Befunde und konzeptionelle Überlegungen. </a:t>
            </a:r>
            <a:r>
              <a:rPr lang="de-DE" sz="2400" dirty="0"/>
              <a:t>In: Sprache und Inklusion als Chance?! Expertise und Innnovation für Kita, Schule und Praxis. </a:t>
            </a:r>
          </a:p>
        </p:txBody>
      </p:sp>
      <p:pic>
        <p:nvPicPr>
          <p:cNvPr id="1026" name="Picture 2" descr="C:\Users\mueller6\AppData\Local\Temp\Cover Tagungsband dgs 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46" y="1664473"/>
            <a:ext cx="3103080" cy="451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893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Inhaltsplatzhalter 5"/>
          <p:cNvGraphicFramePr>
            <a:graphicFrameLocks noGrp="1"/>
          </p:cNvGraphicFramePr>
          <p:nvPr>
            <p:ph idx="1"/>
            <p:extLst/>
          </p:nvPr>
        </p:nvGraphicFramePr>
        <p:xfrm>
          <a:off x="1813560" y="1731379"/>
          <a:ext cx="8507288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Pfeil nach links und rechts 15"/>
          <p:cNvSpPr/>
          <p:nvPr/>
        </p:nvSpPr>
        <p:spPr>
          <a:xfrm rot="5400000">
            <a:off x="4852808" y="3452541"/>
            <a:ext cx="2428792" cy="990510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4831208" y="3457146"/>
            <a:ext cx="2428792" cy="1008112"/>
            <a:chOff x="4998848" y="3748878"/>
            <a:chExt cx="2428792" cy="100811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Pfeil nach links und rechts 17"/>
            <p:cNvSpPr/>
            <p:nvPr/>
          </p:nvSpPr>
          <p:spPr>
            <a:xfrm>
              <a:off x="4998848" y="3748878"/>
              <a:ext cx="2428792" cy="1008112"/>
            </a:xfrm>
            <a:prstGeom prst="left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  <a:p>
              <a:pPr algn="ctr"/>
              <a:endParaRPr lang="de-DE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119230" y="3968614"/>
              <a:ext cx="2231571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dirty="0"/>
                <a:t>Ikonisieren,</a:t>
              </a:r>
            </a:p>
            <a:p>
              <a:pPr algn="ctr"/>
              <a:r>
                <a:rPr lang="de-DE" sz="1700" dirty="0"/>
                <a:t>Verbalisieren</a:t>
              </a: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5878058" y="2812795"/>
            <a:ext cx="446276" cy="227000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de-DE" sz="1700" dirty="0"/>
              <a:t>De-,             Kodieren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264529" y="252696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Konkretisieren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Verbalisieren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264529" y="489436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Verbalisieren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Dekodieren/ Kodieren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343136" y="4894363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Kodieren/ Dekodieren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Ikonisieren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3016565" y="2249962"/>
            <a:ext cx="1868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Verbalisieren/ Ikonisieren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Konkretisieren</a:t>
            </a:r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838200" y="563880"/>
            <a:ext cx="10515600" cy="1126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>
                <a:solidFill>
                  <a:schemeClr val="accent2">
                    <a:lumMod val="75000"/>
                  </a:schemeClr>
                </a:solidFill>
              </a:rPr>
              <a:t>Fördermöglichkeiten II - Erarbeitung</a:t>
            </a:r>
            <a:br>
              <a:rPr lang="de-DE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2800" dirty="0">
                <a:solidFill>
                  <a:schemeClr val="accent2">
                    <a:lumMod val="75000"/>
                  </a:schemeClr>
                </a:solidFill>
              </a:rPr>
              <a:t>(kognitiv-linguistisch und sozial-kommunikativ)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Audio_Interview_Probandin_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61207" y="22448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>
                <a:solidFill>
                  <a:schemeClr val="accent2"/>
                </a:solidFill>
              </a:rPr>
              <a:t>Aufgabenbeispiel II</a:t>
            </a:r>
            <a:br>
              <a:rPr lang="de-DE" sz="3600" b="1" dirty="0">
                <a:solidFill>
                  <a:schemeClr val="accent2"/>
                </a:solidFill>
              </a:rPr>
            </a:br>
            <a:r>
              <a:rPr lang="de-DE" sz="2000" b="1" dirty="0">
                <a:solidFill>
                  <a:schemeClr val="accent2"/>
                </a:solidFill>
              </a:rPr>
              <a:t>Komm mit ins Matheabenteuer mit Lisa und Ali Kl.1 (Walter 2016)</a:t>
            </a:r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96" y="1600201"/>
            <a:ext cx="3176208" cy="4525963"/>
          </a:xfrm>
        </p:spPr>
      </p:pic>
      <p:pic>
        <p:nvPicPr>
          <p:cNvPr id="14" name="Inhaltsplatzhalter 1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86" y="1600201"/>
            <a:ext cx="3322429" cy="4525963"/>
          </a:xfrm>
        </p:spPr>
      </p:pic>
    </p:spTree>
    <p:extLst>
      <p:ext uri="{BB962C8B-B14F-4D97-AF65-F5344CB8AC3E}">
        <p14:creationId xmlns:p14="http://schemas.microsoft.com/office/powerpoint/2010/main" val="84613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>
                <a:solidFill>
                  <a:schemeClr val="accent2">
                    <a:lumMod val="75000"/>
                  </a:schemeClr>
                </a:solidFill>
              </a:rPr>
              <a:t>Aufgabenbeispiel II</a:t>
            </a:r>
            <a:br>
              <a:rPr lang="de-DE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KMK- Bildungsstandards Primarstufe (2004, 14)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767916"/>
            <a:ext cx="3665430" cy="4525963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Satzebene</a:t>
            </a:r>
          </a:p>
          <a:p>
            <a:r>
              <a:rPr lang="de-DE" sz="2000" dirty="0"/>
              <a:t>Vermischung der Abstraktionsebenen</a:t>
            </a:r>
          </a:p>
          <a:p>
            <a:r>
              <a:rPr lang="de-DE" sz="2000" dirty="0"/>
              <a:t>Begriffsverständnis (Plättchen =Zahl) </a:t>
            </a:r>
          </a:p>
          <a:p>
            <a:r>
              <a:rPr lang="de-DE" sz="2000" dirty="0"/>
              <a:t>Aufforderung („gelegt werden“) nur gedanklich möglich</a:t>
            </a:r>
          </a:p>
          <a:p>
            <a:r>
              <a:rPr lang="de-DE" sz="2000" dirty="0"/>
              <a:t>Relativsatz</a:t>
            </a:r>
          </a:p>
          <a:p>
            <a:r>
              <a:rPr lang="de-DE" sz="2000" dirty="0"/>
              <a:t>Äußerungslänge (16 Wörter im Satz)</a:t>
            </a:r>
          </a:p>
          <a:p>
            <a:r>
              <a:rPr lang="de-DE" sz="2000" dirty="0"/>
              <a:t>Passivstruktur</a:t>
            </a:r>
          </a:p>
        </p:txBody>
      </p:sp>
      <p:sp>
        <p:nvSpPr>
          <p:cNvPr id="3" name="Ellipse 2"/>
          <p:cNvSpPr/>
          <p:nvPr/>
        </p:nvSpPr>
        <p:spPr>
          <a:xfrm>
            <a:off x="2135560" y="5265204"/>
            <a:ext cx="3456384" cy="46805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8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>
                <a:solidFill>
                  <a:schemeClr val="accent2">
                    <a:lumMod val="75000"/>
                  </a:schemeClr>
                </a:solidFill>
              </a:rPr>
              <a:t>Aufgabenbeispiel I </a:t>
            </a:r>
            <a:br>
              <a:rPr lang="de-DE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KMK- Bildungsstandards Primarstufe (2004, 14)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85" y="1600201"/>
            <a:ext cx="3665430" cy="4525963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/>
              <a:t>Wortebene</a:t>
            </a:r>
            <a:r>
              <a:rPr lang="de-DE" dirty="0"/>
              <a:t> </a:t>
            </a:r>
          </a:p>
          <a:p>
            <a:r>
              <a:rPr lang="de-DE" dirty="0"/>
              <a:t>Zahl </a:t>
            </a:r>
          </a:p>
          <a:p>
            <a:r>
              <a:rPr lang="de-DE" dirty="0"/>
              <a:t>Plättchen</a:t>
            </a:r>
          </a:p>
          <a:p>
            <a:r>
              <a:rPr lang="de-DE" dirty="0"/>
              <a:t>Stellentafel</a:t>
            </a:r>
          </a:p>
          <a:p>
            <a:r>
              <a:rPr lang="de-DE" dirty="0"/>
              <a:t>dargestellt</a:t>
            </a:r>
          </a:p>
          <a:p>
            <a:r>
              <a:rPr lang="de-DE" dirty="0"/>
              <a:t>Hunderter-, Zehnerstelle</a:t>
            </a:r>
          </a:p>
          <a:p>
            <a:r>
              <a:rPr lang="de-DE" dirty="0"/>
              <a:t>Rechnung</a:t>
            </a:r>
          </a:p>
          <a:p>
            <a:r>
              <a:rPr lang="de-DE" dirty="0"/>
              <a:t>geschieht</a:t>
            </a:r>
          </a:p>
          <a:p>
            <a:r>
              <a:rPr lang="de-DE" dirty="0"/>
              <a:t>Tausender-, Zehntausenderstelle</a:t>
            </a:r>
          </a:p>
          <a:p>
            <a:r>
              <a:rPr lang="de-DE" dirty="0"/>
              <a:t>verschieben</a:t>
            </a:r>
          </a:p>
          <a:p>
            <a:r>
              <a:rPr lang="de-DE" dirty="0"/>
              <a:t>kleiner/größer um</a:t>
            </a:r>
          </a:p>
          <a:p>
            <a:r>
              <a:rPr lang="de-DE" dirty="0"/>
              <a:t>größten, kleinsten</a:t>
            </a:r>
          </a:p>
        </p:txBody>
      </p:sp>
    </p:spTree>
    <p:extLst>
      <p:ext uri="{BB962C8B-B14F-4D97-AF65-F5344CB8AC3E}">
        <p14:creationId xmlns:p14="http://schemas.microsoft.com/office/powerpoint/2010/main" val="110272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62" y="545284"/>
            <a:ext cx="10607038" cy="114540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de-DE" sz="4400" dirty="0"/>
            </a:br>
            <a:br>
              <a:rPr lang="de-DE" sz="4400" dirty="0"/>
            </a:br>
            <a:br>
              <a:rPr lang="de-DE" sz="4400" dirty="0"/>
            </a:b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2162" y="2051370"/>
            <a:ext cx="5785605" cy="3036071"/>
          </a:xfrm>
          <a:prstGeom prst="rect">
            <a:avLst/>
          </a:prstGeom>
        </p:spPr>
      </p:pic>
      <p:sp>
        <p:nvSpPr>
          <p:cNvPr id="11" name="Geschweifte Klammer rechts 10"/>
          <p:cNvSpPr/>
          <p:nvPr/>
        </p:nvSpPr>
        <p:spPr>
          <a:xfrm>
            <a:off x="7532872" y="2051370"/>
            <a:ext cx="441322" cy="2762939"/>
          </a:xfrm>
          <a:prstGeom prst="rightBrace">
            <a:avLst>
              <a:gd name="adj1" fmla="val 47799"/>
              <a:gd name="adj2" fmla="val 4947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9299" y="2433175"/>
            <a:ext cx="2706859" cy="188992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523" y="5323834"/>
            <a:ext cx="8230313" cy="1012024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4282440" y="3078480"/>
            <a:ext cx="777240" cy="74676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521" y="1341345"/>
            <a:ext cx="2663908" cy="256450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1" y="3215640"/>
            <a:ext cx="2606040" cy="238132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761" y="1807408"/>
            <a:ext cx="2023377" cy="1947877"/>
          </a:xfrm>
          <a:prstGeom prst="rect">
            <a:avLst/>
          </a:prstGeom>
        </p:spPr>
      </p:pic>
      <p:sp>
        <p:nvSpPr>
          <p:cNvPr id="17" name="Titel 1"/>
          <p:cNvSpPr txBox="1">
            <a:spLocks/>
          </p:cNvSpPr>
          <p:nvPr/>
        </p:nvSpPr>
        <p:spPr>
          <a:xfrm>
            <a:off x="838200" y="563880"/>
            <a:ext cx="10515600" cy="112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>
                <a:solidFill>
                  <a:schemeClr val="accent2">
                    <a:lumMod val="75000"/>
                  </a:schemeClr>
                </a:solidFill>
              </a:rPr>
              <a:t>Sprache und mathematische Kompetenz </a:t>
            </a:r>
            <a:r>
              <a:rPr lang="de-DE" sz="3200" b="1" dirty="0">
                <a:solidFill>
                  <a:schemeClr val="accent2">
                    <a:lumMod val="75000"/>
                  </a:schemeClr>
                </a:solidFill>
              </a:rPr>
              <a:t>(Bildungsstandards KMK 2004)</a:t>
            </a:r>
          </a:p>
        </p:txBody>
      </p:sp>
    </p:spTree>
    <p:extLst>
      <p:ext uri="{BB962C8B-B14F-4D97-AF65-F5344CB8AC3E}">
        <p14:creationId xmlns:p14="http://schemas.microsoft.com/office/powerpoint/2010/main" val="6517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chemeClr val="accent2">
                    <a:lumMod val="75000"/>
                  </a:schemeClr>
                </a:solidFill>
              </a:rPr>
              <a:t>Charakteristika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6456040" y="839245"/>
            <a:ext cx="4038600" cy="5502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Verwendung von Sprache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Unterrichtsmedium (kognitive-linguistische und sozial-kommunikative Kompetenzen/Aktivitäten)</a:t>
            </a:r>
          </a:p>
          <a:p>
            <a:endParaRPr lang="de-DE" sz="2400" dirty="0"/>
          </a:p>
          <a:p>
            <a:r>
              <a:rPr lang="de-DE" sz="2400" dirty="0"/>
              <a:t>Fachsprache</a:t>
            </a:r>
          </a:p>
          <a:p>
            <a:pPr lvl="1"/>
            <a:r>
              <a:rPr lang="de-DE" sz="2000" dirty="0"/>
              <a:t>Wortebene</a:t>
            </a:r>
          </a:p>
          <a:p>
            <a:pPr lvl="1"/>
            <a:r>
              <a:rPr lang="de-DE" sz="2000" dirty="0"/>
              <a:t>Satzebene</a:t>
            </a:r>
          </a:p>
          <a:p>
            <a:endParaRPr lang="de-DE" sz="2400" dirty="0"/>
          </a:p>
          <a:p>
            <a:r>
              <a:rPr lang="de-DE" sz="2400" dirty="0"/>
              <a:t>Bildungssprache (normativer Charakter)</a:t>
            </a:r>
          </a:p>
        </p:txBody>
      </p:sp>
      <p:sp>
        <p:nvSpPr>
          <p:cNvPr id="3" name="Rechteck 2"/>
          <p:cNvSpPr/>
          <p:nvPr/>
        </p:nvSpPr>
        <p:spPr>
          <a:xfrm>
            <a:off x="838201" y="1687794"/>
            <a:ext cx="5332579" cy="432426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de-DE" sz="2500" dirty="0"/>
              <a:t>Einer der bedeutsamsten Vorhersagefaktoren für Erfolg im Mathematikunterricht ist das Sprachverständnis. […] Es ist […] ein Indiz dafür, daß Mathematikunterricht ein sprachgebundener sozialer </a:t>
            </a:r>
            <a:r>
              <a:rPr lang="de-DE" sz="2500" dirty="0" err="1"/>
              <a:t>Prozeß</a:t>
            </a:r>
            <a:r>
              <a:rPr lang="de-DE" sz="2500" dirty="0"/>
              <a:t> ist, für dessen Teilhabe die Fähigkeit des Verstehens von Sprache wie auch ihrer Produktion ein ganz entscheidender Faktor ist.“ (Krummheuer 1994, S. 21)</a:t>
            </a:r>
          </a:p>
        </p:txBody>
      </p:sp>
      <p:sp>
        <p:nvSpPr>
          <p:cNvPr id="6" name="Rechteck: abgerundete Ecken 5"/>
          <p:cNvSpPr/>
          <p:nvPr/>
        </p:nvSpPr>
        <p:spPr>
          <a:xfrm>
            <a:off x="6338754" y="3295116"/>
            <a:ext cx="5305900" cy="195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Drehe das Papier so, dass eine Ecke auf dich zeigt. Falte diese Ecke über die Diagonale nach oben, so dass sie auf der oberen Kante liegt.</a:t>
            </a:r>
          </a:p>
        </p:txBody>
      </p:sp>
      <p:pic>
        <p:nvPicPr>
          <p:cNvPr id="8" name="Mathe-Gerade-Ungerade-tiefergeleg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436856" y="12906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5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3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el 1"/>
          <p:cNvSpPr>
            <a:spLocks noGrp="1"/>
          </p:cNvSpPr>
          <p:nvPr>
            <p:ph type="title"/>
          </p:nvPr>
        </p:nvSpPr>
        <p:spPr>
          <a:xfrm>
            <a:off x="1843414" y="56051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sz="4000" b="1" dirty="0">
                <a:solidFill>
                  <a:schemeClr val="accent2">
                    <a:lumMod val="75000"/>
                  </a:schemeClr>
                </a:solidFill>
              </a:rPr>
              <a:t>Empirische Befunde I: Sprachliches Niveau </a:t>
            </a:r>
            <a:br>
              <a:rPr lang="de-DE" altLang="de-DE" sz="3400" b="1" dirty="0">
                <a:solidFill>
                  <a:schemeClr val="accent2"/>
                </a:solidFill>
              </a:rPr>
            </a:br>
            <a:endParaRPr lang="de-DE" altLang="de-DE" sz="3400" b="1" dirty="0">
              <a:solidFill>
                <a:schemeClr val="accent2"/>
              </a:solidFill>
            </a:endParaRPr>
          </a:p>
        </p:txBody>
      </p:sp>
      <p:sp>
        <p:nvSpPr>
          <p:cNvPr id="2052" name="Inhaltsplatzhalter 2"/>
          <p:cNvSpPr>
            <a:spLocks noGrp="1"/>
          </p:cNvSpPr>
          <p:nvPr>
            <p:ph sz="half" idx="1"/>
          </p:nvPr>
        </p:nvSpPr>
        <p:spPr>
          <a:xfrm>
            <a:off x="1014608" y="1998204"/>
            <a:ext cx="510843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de-DE" altLang="de-DE" sz="2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de-DE" altLang="de-DE" sz="2400" b="1" dirty="0" err="1"/>
              <a:t>BeLesen</a:t>
            </a:r>
            <a:r>
              <a:rPr lang="de-DE" altLang="de-DE" sz="2400" b="1" dirty="0"/>
              <a:t> (2007)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de-DE" altLang="de-DE" sz="2400" dirty="0"/>
              <a:t>N = 1250 Schüler Grundschule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de-DE" altLang="de-DE" sz="24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de-DE" altLang="de-DE" sz="2400" u="sng" dirty="0"/>
              <a:t>Variablen</a:t>
            </a:r>
            <a:r>
              <a:rPr lang="de-DE" altLang="de-DE" sz="2400" dirty="0"/>
              <a:t> </a:t>
            </a:r>
          </a:p>
          <a:p>
            <a:pPr>
              <a:lnSpc>
                <a:spcPct val="80000"/>
              </a:lnSpc>
            </a:pPr>
            <a:r>
              <a:rPr lang="de-DE" altLang="de-DE" sz="2400" dirty="0"/>
              <a:t>Herkunftssprache</a:t>
            </a:r>
          </a:p>
          <a:p>
            <a:pPr>
              <a:lnSpc>
                <a:spcPct val="80000"/>
              </a:lnSpc>
            </a:pPr>
            <a:r>
              <a:rPr lang="de-DE" altLang="de-DE" sz="2400" dirty="0"/>
              <a:t>Geschlecht</a:t>
            </a:r>
          </a:p>
          <a:p>
            <a:pPr>
              <a:lnSpc>
                <a:spcPct val="80000"/>
              </a:lnSpc>
            </a:pPr>
            <a:r>
              <a:rPr lang="de-DE" altLang="de-DE" sz="2400" dirty="0"/>
              <a:t>Sprachniveau</a:t>
            </a:r>
          </a:p>
          <a:p>
            <a:pPr>
              <a:lnSpc>
                <a:spcPct val="80000"/>
              </a:lnSpc>
            </a:pPr>
            <a:r>
              <a:rPr lang="de-DE" altLang="de-DE" sz="2400" dirty="0"/>
              <a:t>Kognitive Leistung</a:t>
            </a:r>
          </a:p>
          <a:p>
            <a:pPr>
              <a:lnSpc>
                <a:spcPct val="80000"/>
              </a:lnSpc>
            </a:pPr>
            <a:r>
              <a:rPr lang="de-DE" altLang="de-DE" sz="2400" dirty="0"/>
              <a:t>Sozio-ökonomischer Hintergrund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de-DE" altLang="de-DE" sz="2000" dirty="0"/>
          </a:p>
          <a:p>
            <a:pPr eaLnBrk="1" hangingPunct="1">
              <a:lnSpc>
                <a:spcPct val="80000"/>
              </a:lnSpc>
            </a:pPr>
            <a:endParaRPr lang="de-DE" altLang="de-DE" sz="2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de-DE" altLang="de-DE" sz="2000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6555656" y="2197511"/>
            <a:ext cx="4542403" cy="4660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Befund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Das sprachliches Eingangsniveau (allgemeine mündliche Sprachfähigkeit) hat - auch unter Kontrolle kognitiver Variablen) und Sprachentwicklungsstörungen -  signifikanten Einfluss auf Mathematikleistung.</a:t>
            </a:r>
          </a:p>
        </p:txBody>
      </p:sp>
    </p:spTree>
    <p:extLst>
      <p:ext uri="{BB962C8B-B14F-4D97-AF65-F5344CB8AC3E}">
        <p14:creationId xmlns:p14="http://schemas.microsoft.com/office/powerpoint/2010/main" val="283664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el 1"/>
          <p:cNvSpPr>
            <a:spLocks noGrp="1"/>
          </p:cNvSpPr>
          <p:nvPr>
            <p:ph type="title"/>
          </p:nvPr>
        </p:nvSpPr>
        <p:spPr>
          <a:xfrm>
            <a:off x="1981200" y="545561"/>
            <a:ext cx="917949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sz="4000" b="1" dirty="0">
                <a:solidFill>
                  <a:schemeClr val="accent2">
                    <a:lumMod val="75000"/>
                  </a:schemeClr>
                </a:solidFill>
              </a:rPr>
              <a:t>Empirische Befunde II: Sprachverständnis (2015)</a:t>
            </a:r>
            <a:br>
              <a:rPr lang="de-DE" altLang="de-DE" sz="3400" b="1" dirty="0">
                <a:solidFill>
                  <a:schemeClr val="accent2"/>
                </a:solidFill>
              </a:rPr>
            </a:br>
            <a:endParaRPr lang="de-DE" altLang="de-DE" sz="3400" b="1" dirty="0">
              <a:solidFill>
                <a:schemeClr val="accent2"/>
              </a:solidFill>
            </a:endParaRPr>
          </a:p>
        </p:txBody>
      </p:sp>
      <p:sp>
        <p:nvSpPr>
          <p:cNvPr id="205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de-DE" altLang="de-DE" sz="200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de-DE" altLang="de-DE" sz="200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de-DE" altLang="de-DE" sz="200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de-DE" altLang="de-DE" sz="2000"/>
          </a:p>
          <a:p>
            <a:pPr eaLnBrk="1" hangingPunct="1">
              <a:lnSpc>
                <a:spcPct val="80000"/>
              </a:lnSpc>
            </a:pPr>
            <a:endParaRPr lang="de-DE" altLang="de-DE" sz="200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de-DE" altLang="de-DE" sz="2000"/>
          </a:p>
        </p:txBody>
      </p:sp>
      <p:sp>
        <p:nvSpPr>
          <p:cNvPr id="2053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2163096" y="5030122"/>
            <a:ext cx="8229600" cy="15113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de-DE" altLang="de-DE" sz="2200" dirty="0"/>
              <a:t>Grundschüler: alle Mittelwerte mindestens durchschnittlich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200" dirty="0"/>
              <a:t>Sprachheilschüler: Lautdifferenzierung und Grammatikverständnis unterdurchschnittlich, aber Arbeitsgedächtnis und Textverständnis durchschnittlich 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200" dirty="0"/>
              <a:t>Förderschüler: unterdurchschnittliche Werte in allen Bereichen</a:t>
            </a:r>
          </a:p>
        </p:txBody>
      </p:sp>
      <p:graphicFrame>
        <p:nvGraphicFramePr>
          <p:cNvPr id="2050" name="Object 8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2300749" y="1492915"/>
          <a:ext cx="7632700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iagramm" r:id="rId4" imgW="5896125" imgH="2743200" progId="">
                  <p:embed/>
                </p:oleObj>
              </mc:Choice>
              <mc:Fallback>
                <p:oleObj name="Diagramm" r:id="rId4" imgW="5896125" imgH="2743200" progId="">
                  <p:embed/>
                  <p:pic>
                    <p:nvPicPr>
                      <p:cNvPr id="205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749" y="1492915"/>
                        <a:ext cx="7632700" cy="345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469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altLang="de-DE" sz="4000" b="1" dirty="0">
                <a:solidFill>
                  <a:schemeClr val="accent2"/>
                </a:solidFill>
              </a:rPr>
            </a:br>
            <a:r>
              <a:rPr lang="de-DE" altLang="de-DE" sz="4000" b="1" dirty="0">
                <a:solidFill>
                  <a:schemeClr val="accent2">
                    <a:lumMod val="75000"/>
                  </a:schemeClr>
                </a:solidFill>
              </a:rPr>
              <a:t>Empirische Befunde III: Mathematische Kompetenz und Verbalisierungsfähigkeit (2016) </a:t>
            </a:r>
            <a:br>
              <a:rPr lang="de-DE" altLang="de-DE" sz="3400" b="1" dirty="0">
                <a:solidFill>
                  <a:schemeClr val="accent2"/>
                </a:solidFill>
              </a:rPr>
            </a:br>
            <a:endParaRPr lang="de-DE" altLang="de-DE" sz="3400" b="1" dirty="0">
              <a:solidFill>
                <a:schemeClr val="accent2"/>
              </a:solidFill>
            </a:endParaRPr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2911" y="1690688"/>
            <a:ext cx="8327669" cy="4870323"/>
          </a:xfrm>
          <a:prstGeom prst="rect">
            <a:avLst/>
          </a:prstGeom>
        </p:spPr>
      </p:pic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2448634" y="5611126"/>
            <a:ext cx="2162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 hangingPunct="0">
              <a:spcAft>
                <a:spcPts val="600"/>
              </a:spcAft>
            </a:pPr>
            <a:r>
              <a:rPr lang="de-DE" sz="1200" b="1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Grundschule</a:t>
            </a:r>
            <a:endParaRPr lang="de-DE" sz="14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600"/>
              </a:spcAft>
            </a:pPr>
            <a:r>
              <a:rPr lang="de-DE" sz="1100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Kl. 4 (n=12)</a:t>
            </a:r>
            <a:endParaRPr lang="de-DE" sz="14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feld 2"/>
          <p:cNvSpPr txBox="1">
            <a:spLocks noChangeArrowheads="1"/>
          </p:cNvSpPr>
          <p:nvPr/>
        </p:nvSpPr>
        <p:spPr bwMode="auto">
          <a:xfrm>
            <a:off x="4610809" y="5565200"/>
            <a:ext cx="21615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 hangingPunct="0">
              <a:spcAft>
                <a:spcPts val="600"/>
              </a:spcAft>
            </a:pPr>
            <a:r>
              <a:rPr lang="de-DE" sz="1200" b="1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Förderschule</a:t>
            </a:r>
            <a:endParaRPr lang="de-DE" sz="14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600"/>
              </a:spcAft>
            </a:pPr>
            <a:r>
              <a:rPr lang="de-DE" sz="1100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Kl. 6 (n=15)</a:t>
            </a:r>
            <a:endParaRPr lang="de-DE" sz="14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7270377" y="5565200"/>
            <a:ext cx="2162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 hangingPunct="0">
              <a:spcAft>
                <a:spcPts val="600"/>
              </a:spcAft>
            </a:pPr>
            <a:r>
              <a:rPr lang="de-DE" sz="1200" b="1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Sprachheilschule</a:t>
            </a:r>
            <a:endParaRPr lang="de-DE" sz="14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600"/>
              </a:spcAft>
            </a:pPr>
            <a:r>
              <a:rPr lang="de-DE" sz="1100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Kl. 4 (n=11)</a:t>
            </a:r>
            <a:endParaRPr lang="de-DE" sz="14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9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1163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accent2">
                    <a:lumMod val="75000"/>
                  </a:schemeClr>
                </a:solidFill>
              </a:rPr>
              <a:t>Spezifika der Förderschwerpunkte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631070"/>
              </p:ext>
            </p:extLst>
          </p:nvPr>
        </p:nvGraphicFramePr>
        <p:xfrm>
          <a:off x="450936" y="1249428"/>
          <a:ext cx="11336055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211">
                  <a:extLst>
                    <a:ext uri="{9D8B030D-6E8A-4147-A177-3AD203B41FA5}">
                      <a16:colId xmlns:a16="http://schemas.microsoft.com/office/drawing/2014/main" val="1584693909"/>
                    </a:ext>
                  </a:extLst>
                </a:gridCol>
                <a:gridCol w="2267211">
                  <a:extLst>
                    <a:ext uri="{9D8B030D-6E8A-4147-A177-3AD203B41FA5}">
                      <a16:colId xmlns:a16="http://schemas.microsoft.com/office/drawing/2014/main" val="903678847"/>
                    </a:ext>
                  </a:extLst>
                </a:gridCol>
                <a:gridCol w="2267211">
                  <a:extLst>
                    <a:ext uri="{9D8B030D-6E8A-4147-A177-3AD203B41FA5}">
                      <a16:colId xmlns:a16="http://schemas.microsoft.com/office/drawing/2014/main" val="4051976483"/>
                    </a:ext>
                  </a:extLst>
                </a:gridCol>
                <a:gridCol w="2267211">
                  <a:extLst>
                    <a:ext uri="{9D8B030D-6E8A-4147-A177-3AD203B41FA5}">
                      <a16:colId xmlns:a16="http://schemas.microsoft.com/office/drawing/2014/main" val="2303804975"/>
                    </a:ext>
                  </a:extLst>
                </a:gridCol>
                <a:gridCol w="2267211">
                  <a:extLst>
                    <a:ext uri="{9D8B030D-6E8A-4147-A177-3AD203B41FA5}">
                      <a16:colId xmlns:a16="http://schemas.microsoft.com/office/drawing/2014/main" val="2807327971"/>
                    </a:ext>
                  </a:extLst>
                </a:gridCol>
              </a:tblGrid>
              <a:tr h="66240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Geistige Entwicklung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Lernen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Sprache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Hören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Sehen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124757"/>
                  </a:ext>
                </a:extLst>
              </a:tr>
              <a:tr h="475201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/>
                        <a:t>Veränderte Ausdrucks-, Kommunikations- und Handlungsformen;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/>
                        <a:t>Mehrfach-behinderung, z.T. Schüler ohne Lautsprache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/>
                        <a:t>Soziale Ausgrenzung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/>
                        <a:t>Prekäre Lebenslagen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/>
                        <a:t>Misserfolgsprägung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/>
                        <a:t>Fehlendes Vorwissen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/>
                        <a:t>Ungünstige Lern- und Verhaltensstrategien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Eingeschränkte rezeptive und expressive Kompetenzen auf allen Sprachebenen</a:t>
                      </a:r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Fehlende metasprachliche Fähigkeiten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Beeinträchtigung der auditiven Wahrnehmung verbunden mit sprachlichen und psychosozialen Folgeerscheinungen,</a:t>
                      </a:r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Eingeschränkte Verfügbarkeit von Sprache, Sprechen, Kommunikation sowie Wahrnehmung und Verstehens der sozialen und sächlichen Umwelt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Erschwerte Kommunikation in der Gruppe sowie von Person zu Person</a:t>
                      </a:r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Erschwerte Orientierung und Bewegung /Aktivitäten des täglichen Lebens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510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85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89761"/>
            <a:ext cx="10515600" cy="4069079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anchor="ctr">
            <a:normAutofit/>
          </a:bodyPr>
          <a:lstStyle/>
          <a:p>
            <a:r>
              <a:rPr lang="de-DE" dirty="0"/>
              <a:t>Grundsätzliche Anerkennung einer Lern-, Kommunikations- und Dialogfähigkeit aller Beteiligten</a:t>
            </a:r>
          </a:p>
          <a:p>
            <a:r>
              <a:rPr lang="de-DE" dirty="0"/>
              <a:t>Kompetenzorientierung im Sinne der Bildungsstandards als inhaltliche Rahmung </a:t>
            </a:r>
          </a:p>
          <a:p>
            <a:r>
              <a:rPr lang="de-DE" dirty="0"/>
              <a:t>sprachlich-kommunikative Barrierefreiheit zur Sicherung der Teilhabe am Unterricht</a:t>
            </a:r>
          </a:p>
          <a:p>
            <a:r>
              <a:rPr lang="de-DE" dirty="0"/>
              <a:t>Curriculare Berücksichtigung von außer- und nachschulischer (ausbildungs- und berufsbezogener) Teilhabe.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838200" y="563880"/>
            <a:ext cx="10515600" cy="1126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accent2">
                    <a:lumMod val="75000"/>
                  </a:schemeClr>
                </a:solidFill>
              </a:rPr>
              <a:t>Inklusiver Unterricht = kommunikationsfördernder und sprachsensibler Fachunterricht </a:t>
            </a:r>
          </a:p>
        </p:txBody>
      </p:sp>
    </p:spTree>
    <p:extLst>
      <p:ext uri="{BB962C8B-B14F-4D97-AF65-F5344CB8AC3E}">
        <p14:creationId xmlns:p14="http://schemas.microsoft.com/office/powerpoint/2010/main" val="33674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4608" y="332656"/>
            <a:ext cx="9995770" cy="1143000"/>
          </a:xfrm>
        </p:spPr>
        <p:txBody>
          <a:bodyPr>
            <a:noAutofit/>
          </a:bodyPr>
          <a:lstStyle/>
          <a:p>
            <a:r>
              <a:rPr lang="de-DE" sz="3600" b="1" dirty="0">
                <a:solidFill>
                  <a:schemeClr val="accent2">
                    <a:lumMod val="75000"/>
                  </a:schemeClr>
                </a:solidFill>
              </a:rPr>
              <a:t>Fördermöglichkeiten I: Unterrichts-, Lehrersprache</a:t>
            </a:r>
          </a:p>
        </p:txBody>
      </p:sp>
      <p:sp>
        <p:nvSpPr>
          <p:cNvPr id="8" name="Rechteck 7"/>
          <p:cNvSpPr/>
          <p:nvPr/>
        </p:nvSpPr>
        <p:spPr>
          <a:xfrm>
            <a:off x="826719" y="1772817"/>
            <a:ext cx="104216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prosodische Gestaltung der Lehrersprache  (Verlangsamung, Betonung, Pausen)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Vermeiden von Satzabbrüchen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Reduktion der Äußerungslänge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Vermeidung von Passivstrukturen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syntaktische Vereinfachung (z. B. Verwendung von Hauptsätzen)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Strukturierungshilfen, z. B. Vorgabe von Satzanfängen, prägnante Sprachmodelle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Thematisierung von Polysemien</a:t>
            </a:r>
          </a:p>
        </p:txBody>
      </p:sp>
    </p:spTree>
    <p:extLst>
      <p:ext uri="{BB962C8B-B14F-4D97-AF65-F5344CB8AC3E}">
        <p14:creationId xmlns:p14="http://schemas.microsoft.com/office/powerpoint/2010/main" val="6885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1555</Words>
  <Application>Microsoft Office PowerPoint</Application>
  <PresentationFormat>Breitbild</PresentationFormat>
  <Paragraphs>242</Paragraphs>
  <Slides>18</Slides>
  <Notes>17</Notes>
  <HiddenSlides>0</HiddenSlides>
  <MMClips>3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Freestyle Script</vt:lpstr>
      <vt:lpstr>Times New Roman</vt:lpstr>
      <vt:lpstr>Office</vt:lpstr>
      <vt:lpstr>Diagramm</vt:lpstr>
      <vt:lpstr>PowerPoint-Präsentation</vt:lpstr>
      <vt:lpstr>   </vt:lpstr>
      <vt:lpstr>Charakteristika</vt:lpstr>
      <vt:lpstr>Empirische Befunde I: Sprachliches Niveau  </vt:lpstr>
      <vt:lpstr>Empirische Befunde II: Sprachverständnis (2015) </vt:lpstr>
      <vt:lpstr> Empirische Befunde III: Mathematische Kompetenz und Verbalisierungsfähigkeit (2016)  </vt:lpstr>
      <vt:lpstr>Spezifika der Förderschwerpunkte</vt:lpstr>
      <vt:lpstr>PowerPoint-Präsentation</vt:lpstr>
      <vt:lpstr>Fördermöglichkeiten I: Unterrichts-, Lehrersprache</vt:lpstr>
      <vt:lpstr>PowerPoint-Präsentation</vt:lpstr>
      <vt:lpstr>Fördermöglichkeiten III - Erarbeitung (kognitiv-linguistisch und sozial –kommunikativ)</vt:lpstr>
      <vt:lpstr>Aufgabenbeispiel  (IQB 2008; Testheft 1)</vt:lpstr>
      <vt:lpstr>PowerPoint-Präsentation</vt:lpstr>
      <vt:lpstr>Empfehlung</vt:lpstr>
      <vt:lpstr>PowerPoint-Präsentation</vt:lpstr>
      <vt:lpstr>Aufgabenbeispiel II Komm mit ins Matheabenteuer mit Lisa und Ali Kl.1 (Walter 2016)</vt:lpstr>
      <vt:lpstr>Aufgabenbeispiel II KMK- Bildungsstandards Primarstufe (2004, 14)</vt:lpstr>
      <vt:lpstr>Aufgabenbeispiel I  KMK- Bildungsstandards Primarstufe (2004, 14)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9. Die is mehr. Mehr. Wie heißt noch mal. Mehr Zahl. Wie soll ich jetzt erklären?</dc:title>
  <dc:creator>Birgit Werner</dc:creator>
  <cp:lastModifiedBy>Birgit Werner</cp:lastModifiedBy>
  <cp:revision>15</cp:revision>
  <cp:lastPrinted>2016-10-16T10:42:28Z</cp:lastPrinted>
  <dcterms:created xsi:type="dcterms:W3CDTF">2016-10-10T11:45:26Z</dcterms:created>
  <dcterms:modified xsi:type="dcterms:W3CDTF">2016-10-16T10:42:42Z</dcterms:modified>
</cp:coreProperties>
</file>